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33"/>
  </p:notesMasterIdLst>
  <p:sldIdLst>
    <p:sldId id="266" r:id="rId5"/>
    <p:sldId id="308" r:id="rId6"/>
    <p:sldId id="321" r:id="rId7"/>
    <p:sldId id="322" r:id="rId8"/>
    <p:sldId id="323" r:id="rId9"/>
    <p:sldId id="324" r:id="rId10"/>
    <p:sldId id="325" r:id="rId11"/>
    <p:sldId id="333" r:id="rId12"/>
    <p:sldId id="334" r:id="rId13"/>
    <p:sldId id="335" r:id="rId14"/>
    <p:sldId id="326" r:id="rId15"/>
    <p:sldId id="327" r:id="rId16"/>
    <p:sldId id="328" r:id="rId17"/>
    <p:sldId id="329" r:id="rId18"/>
    <p:sldId id="330" r:id="rId19"/>
    <p:sldId id="331" r:id="rId20"/>
    <p:sldId id="332" r:id="rId21"/>
    <p:sldId id="336" r:id="rId22"/>
    <p:sldId id="337" r:id="rId23"/>
    <p:sldId id="338" r:id="rId24"/>
    <p:sldId id="339" r:id="rId25"/>
    <p:sldId id="340" r:id="rId26"/>
    <p:sldId id="341" r:id="rId27"/>
    <p:sldId id="342" r:id="rId28"/>
    <p:sldId id="343" r:id="rId29"/>
    <p:sldId id="344" r:id="rId30"/>
    <p:sldId id="345" r:id="rId31"/>
    <p:sldId id="318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olyxeni Malasioti" initials="PM" lastIdx="3" clrIdx="0">
    <p:extLst>
      <p:ext uri="{19B8F6BF-5375-455C-9EA6-DF929625EA0E}">
        <p15:presenceInfo xmlns:p15="http://schemas.microsoft.com/office/powerpoint/2012/main" userId="S::pmalasio@office365.auth.gr::0b22eaa9-198b-48f9-9bd6-02ac66d755d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64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8" autoAdjust="0"/>
    <p:restoredTop sz="94851" autoAdjust="0"/>
  </p:normalViewPr>
  <p:slideViewPr>
    <p:cSldViewPr snapToGrid="0">
      <p:cViewPr varScale="1">
        <p:scale>
          <a:sx n="75" d="100"/>
          <a:sy n="75" d="100"/>
        </p:scale>
        <p:origin x="1027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EB6DB-0249-44BC-A4F5-30EE639978B5}" type="datetimeFigureOut">
              <a:rPr lang="el-GR" smtClean="0"/>
              <a:t>18/8/2026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03B0F-E3E7-4742-928C-3F71A856AC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7699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30.000+ </a:t>
            </a:r>
            <a:r>
              <a:rPr lang="el-GR" dirty="0"/>
              <a:t>επιτυχείς επιδόσεις προς κτηματολόγιο μέχρι σήμερα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03B0F-E3E7-4742-928C-3F71A856AC34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55769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30.000+ </a:t>
            </a:r>
            <a:r>
              <a:rPr lang="el-GR" dirty="0"/>
              <a:t>επιτυχείς επιδόσεις προς κτηματολόγιο μέχρι σήμερα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03B0F-E3E7-4742-928C-3F71A856AC34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54231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30.000+ </a:t>
            </a:r>
            <a:r>
              <a:rPr lang="el-GR" dirty="0"/>
              <a:t>επιτυχείς επιδόσεις προς κτηματολόγιο μέχρι σήμερα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03B0F-E3E7-4742-928C-3F71A856AC34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5557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30.000+ </a:t>
            </a:r>
            <a:r>
              <a:rPr lang="el-GR" dirty="0"/>
              <a:t>επιτυχείς επιδόσεις προς κτηματολόγιο μέχρι σήμερα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03B0F-E3E7-4742-928C-3F71A856AC34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60635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30.000+ </a:t>
            </a:r>
            <a:r>
              <a:rPr lang="el-GR" dirty="0"/>
              <a:t>επιτυχείς επιδόσεις προς κτηματολόγιο μέχρι σήμερα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03B0F-E3E7-4742-928C-3F71A856AC34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08591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30.000+ </a:t>
            </a:r>
            <a:r>
              <a:rPr lang="el-GR" dirty="0"/>
              <a:t>επιτυχείς επιδόσεις προς κτηματολόγιο μέχρι σήμερα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03B0F-E3E7-4742-928C-3F71A856AC34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21401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30.000+ </a:t>
            </a:r>
            <a:r>
              <a:rPr lang="el-GR" dirty="0"/>
              <a:t>επιτυχείς επιδόσεις προς κτηματολόγιο μέχρι σήμερα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03B0F-E3E7-4742-928C-3F71A856AC34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73591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30.000+ </a:t>
            </a:r>
            <a:r>
              <a:rPr lang="el-GR" dirty="0"/>
              <a:t>επιτυχείς επιδόσεις προς κτηματολόγιο μέχρι σήμερα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03B0F-E3E7-4742-928C-3F71A856AC34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65269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30.000+ </a:t>
            </a:r>
            <a:r>
              <a:rPr lang="el-GR" dirty="0"/>
              <a:t>επιτυχείς επιδόσεις προς κτηματολόγιο μέχρι σήμερα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03B0F-E3E7-4742-928C-3F71A856AC34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1506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30.000+ </a:t>
            </a:r>
            <a:r>
              <a:rPr lang="el-GR" dirty="0"/>
              <a:t>επιτυχείς επιδόσεις προς κτηματολόγιο μέχρι σήμερα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03B0F-E3E7-4742-928C-3F71A856AC34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61004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30.000+ </a:t>
            </a:r>
            <a:r>
              <a:rPr lang="el-GR" dirty="0"/>
              <a:t>επιτυχείς επιδόσεις προς κτηματολόγιο μέχρι σήμερα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03B0F-E3E7-4742-928C-3F71A856AC34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5358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30.000+ </a:t>
            </a:r>
            <a:r>
              <a:rPr lang="el-GR" dirty="0"/>
              <a:t>επιτυχείς επιδόσεις προς κτηματολόγιο μέχρι σήμερα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03B0F-E3E7-4742-928C-3F71A856AC34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7710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30.000+ </a:t>
            </a:r>
            <a:r>
              <a:rPr lang="el-GR" dirty="0"/>
              <a:t>επιτυχείς επιδόσεις προς κτηματολόγιο μέχρι σήμερα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03B0F-E3E7-4742-928C-3F71A856AC34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48307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30.000+ </a:t>
            </a:r>
            <a:r>
              <a:rPr lang="el-GR" dirty="0"/>
              <a:t>επιτυχείς επιδόσεις προς κτηματολόγιο μέχρι σήμερα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03B0F-E3E7-4742-928C-3F71A856AC34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3619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30.000+ </a:t>
            </a:r>
            <a:r>
              <a:rPr lang="el-GR" dirty="0"/>
              <a:t>επιτυχείς επιδόσεις προς κτηματολόγιο μέχρι σήμερα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03B0F-E3E7-4742-928C-3F71A856AC34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5363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30.000+ </a:t>
            </a:r>
            <a:r>
              <a:rPr lang="el-GR" dirty="0"/>
              <a:t>επιτυχείς επιδόσεις προς κτηματολόγιο μέχρι σήμερα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03B0F-E3E7-4742-928C-3F71A856AC34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3258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30.000+ </a:t>
            </a:r>
            <a:r>
              <a:rPr lang="el-GR" dirty="0"/>
              <a:t>επιτυχείς επιδόσεις προς κτηματολόγιο μέχρι σήμερα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03B0F-E3E7-4742-928C-3F71A856AC34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4409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30.000+ </a:t>
            </a:r>
            <a:r>
              <a:rPr lang="el-GR" dirty="0"/>
              <a:t>επιτυχείς επιδόσεις προς κτηματολόγιο μέχρι σήμερα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03B0F-E3E7-4742-928C-3F71A856AC34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09055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30.000+ </a:t>
            </a:r>
            <a:r>
              <a:rPr lang="el-GR" dirty="0"/>
              <a:t>επιτυχείς επιδόσεις προς κτηματολόγιο μέχρι σήμερα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03B0F-E3E7-4742-928C-3F71A856AC34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7773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4352-41C4-49FE-A483-9A69DA64BAD0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9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9CD02-D30F-4A76-BCB4-6ABC0D863B4F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8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F377E-A7AB-4DBD-A9A5-A2F764609A38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33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D6740-AE5B-4328-8597-EB288B3AD500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61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15C8-5E73-426A-A098-45ED1CCED9DA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80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9C546-37AB-43B3-944F-B5B1DA82699C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7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A80F4-36AD-422C-91B6-C5E42F2E9433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0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156B1D29-3780-4C87-9F23-F1414CE50238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0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8EF97F-1C66-453D-9B7C-6E3302FFF1E2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82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E5966A2B-D97E-43AA-9523-95FD75531B79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0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www.scienceandfreedom.org/ga/articles/bias-in-the-federal-court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47000">
              <a:schemeClr val="accent3">
                <a:lumMod val="45000"/>
                <a:lumOff val="55000"/>
              </a:schemeClr>
            </a:gs>
            <a:gs pos="100000">
              <a:schemeClr val="accent3"/>
            </a:gs>
            <a:gs pos="100000">
              <a:schemeClr val="accent3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eak Pro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8579" y="972324"/>
            <a:ext cx="6527259" cy="1252716"/>
          </a:xfrm>
        </p:spPr>
        <p:txBody>
          <a:bodyPr>
            <a:normAutofit/>
          </a:bodyPr>
          <a:lstStyle/>
          <a:p>
            <a:pPr algn="ctr"/>
            <a:r>
              <a:rPr lang="el-GR" sz="4800" dirty="0">
                <a:solidFill>
                  <a:schemeClr val="tx1"/>
                </a:solidFill>
                <a:latin typeface="Bahnschrift Light Condensed" panose="020B0502040204020203" pitchFamily="34" charset="0"/>
              </a:rPr>
              <a:t>Κατάσχεση εις χείρας τρίτου </a:t>
            </a:r>
            <a:endParaRPr lang="en-US" sz="4800" dirty="0">
              <a:solidFill>
                <a:schemeClr val="tx1"/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40CBE3-3F91-419A-A649-32AB388EC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>
          <a:xfrm>
            <a:off x="0" y="0"/>
            <a:ext cx="4706831" cy="685799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294754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ED30842E-67D3-4574-92AB-36B00A992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858" y="5199026"/>
            <a:ext cx="2549981" cy="75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E303E83-268B-4CE6-811E-DD164DE1D9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5903" y="5159741"/>
            <a:ext cx="2979501" cy="793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2A85168C-F8F4-4E8B-A27A-1D97477A81C1}"/>
              </a:ext>
            </a:extLst>
          </p:cNvPr>
          <p:cNvSpPr txBox="1">
            <a:spLocks/>
          </p:cNvSpPr>
          <p:nvPr/>
        </p:nvSpPr>
        <p:spPr>
          <a:xfrm>
            <a:off x="7694579" y="3941483"/>
            <a:ext cx="2649608" cy="4477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sz="1400" dirty="0">
                <a:latin typeface="Bahnschrift SemiLight Condensed" panose="020B0502040204020203" pitchFamily="34" charset="0"/>
              </a:rPr>
              <a:t>ΑΥγουστος 2026	</a:t>
            </a:r>
            <a:endParaRPr lang="en-US" sz="1400" dirty="0">
              <a:latin typeface="Bahnschrift SemiLight Condensed" panose="020B0502040204020203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E09F936-C5E0-4381-8B66-B80B73A64236}"/>
              </a:ext>
            </a:extLst>
          </p:cNvPr>
          <p:cNvSpPr txBox="1">
            <a:spLocks/>
          </p:cNvSpPr>
          <p:nvPr/>
        </p:nvSpPr>
        <p:spPr>
          <a:xfrm>
            <a:off x="5408578" y="2225040"/>
            <a:ext cx="6527259" cy="8649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3200" dirty="0">
                <a:solidFill>
                  <a:schemeClr val="tx1"/>
                </a:solidFill>
                <a:latin typeface="Bahnschrift Light Condensed" panose="020B0502040204020203" pitchFamily="34" charset="0"/>
              </a:rPr>
              <a:t>Πρακτικός οδηγός ηλεκτρονικής διαδικασίας</a:t>
            </a:r>
            <a:endParaRPr lang="en-US" sz="3200" dirty="0">
              <a:solidFill>
                <a:schemeClr val="tx1"/>
              </a:solidFill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3"/>
            <a:ext cx="10520435" cy="1549742"/>
          </a:xfrm>
        </p:spPr>
        <p:txBody>
          <a:bodyPr>
            <a:normAutofit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Δημιουργία ΜΚΔ</a:t>
            </a:r>
            <a:r>
              <a:rPr lang="en-US" sz="4400" dirty="0">
                <a:latin typeface="Bahnschrift SemiCondensed" panose="020B0502040204020203" pitchFamily="34" charset="0"/>
              </a:rPr>
              <a:t> </a:t>
            </a:r>
            <a:r>
              <a:rPr lang="el-GR" sz="4400" dirty="0">
                <a:latin typeface="Bahnschrift SemiCondensed" panose="020B0502040204020203" pitchFamily="34" charset="0"/>
              </a:rPr>
              <a:t>στην πράξη</a:t>
            </a:r>
            <a:br>
              <a:rPr lang="el-GR" sz="4400" dirty="0">
                <a:latin typeface="Bahnschrift SemiCondensed" panose="020B0502040204020203" pitchFamily="34" charset="0"/>
              </a:rPr>
            </a:b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SemiCondensed" panose="020B0502040204020203" pitchFamily="34" charset="0"/>
              </a:rPr>
              <a:t>Αυτόματη δημιουργία ΜΚΔ</a:t>
            </a:r>
            <a:endParaRPr lang="en-US" sz="4400" dirty="0">
              <a:latin typeface="Bahnschrift SemiCondensed" panose="020B0502040204020203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0FAD6-DF3E-437F-9D27-1A7787F98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703586" cy="390038"/>
          </a:xfrm>
        </p:spPr>
        <p:txBody>
          <a:bodyPr/>
          <a:lstStyle/>
          <a:p>
            <a:fld id="{84D87646-82E5-47BF-BE66-190916AEF70A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BE828-5C2A-464F-8917-BE23BF0E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8" y="6446838"/>
            <a:ext cx="7131461" cy="390038"/>
          </a:xfrm>
        </p:spPr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75577-177E-46D7-AF19-F1F48E8C2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3582" y="6446838"/>
            <a:ext cx="815840" cy="390038"/>
          </a:xfrm>
        </p:spPr>
        <p:txBody>
          <a:bodyPr/>
          <a:lstStyle/>
          <a:p>
            <a:fld id="{3A98EE3D-8CD1-4C3F-BD1C-C98C9596463C}" type="slidenum">
              <a:rPr lang="en-US" smtClean="0"/>
              <a:t>10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5C2997-EF99-45FA-87A2-FE7D9E187C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678" y="2022206"/>
            <a:ext cx="9431532" cy="422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932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Δήλωση Τρίτου</a:t>
            </a:r>
            <a:endParaRPr lang="en-US" sz="4400" dirty="0">
              <a:latin typeface="Bahnschrift SemiCondensed" panose="020B0502040204020203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0FAD6-DF3E-437F-9D27-1A7787F98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7815-2F96-402E-94DB-C80224594660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BE828-5C2A-464F-8917-BE23BF0E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75577-177E-46D7-AF19-F1F48E8C2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11</a:t>
            </a:fld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C86A21A-3219-455F-A424-7EBDB65F77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2070100"/>
            <a:ext cx="10058400" cy="3863340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sz="2400" dirty="0">
                <a:latin typeface="Bahnschrift Light SemiCondensed" panose="020B0502040204020203" pitchFamily="34" charset="0"/>
              </a:rPr>
              <a:t>Υποβάλλεται </a:t>
            </a:r>
            <a:r>
              <a:rPr lang="el-GR" sz="2400" b="1" dirty="0">
                <a:latin typeface="Bahnschrift Light SemiCondensed" panose="020B0502040204020203" pitchFamily="34" charset="0"/>
              </a:rPr>
              <a:t>υποχρεωτικά ηλεκτρονικά</a:t>
            </a:r>
            <a:r>
              <a:rPr lang="el-GR" sz="2400" dirty="0">
                <a:latin typeface="Bahnschrift Light SemiCondensed" panose="020B0502040204020203" pitchFamily="34" charset="0"/>
              </a:rPr>
              <a:t> μέσω </a:t>
            </a:r>
            <a:r>
              <a:rPr lang="el-GR" sz="2400" b="1" dirty="0">
                <a:latin typeface="Bahnschrift Light SemiCondensed" panose="020B0502040204020203" pitchFamily="34" charset="0"/>
              </a:rPr>
              <a:t>portal.odee.gr</a:t>
            </a:r>
            <a:r>
              <a:rPr lang="el-GR" sz="2400" dirty="0">
                <a:latin typeface="Bahnschrift Light SemiCondensed" panose="020B0502040204020203" pitchFamily="34" charset="0"/>
              </a:rPr>
              <a:t>, με χρήση του </a:t>
            </a:r>
            <a:r>
              <a:rPr lang="el-GR" sz="2400" b="1" dirty="0">
                <a:latin typeface="Bahnschrift Light SemiCondensed" panose="020B0502040204020203" pitchFamily="34" charset="0"/>
              </a:rPr>
              <a:t>Μοναδικού Κωδικού Δήλωσης (ΜΚΔ)</a:t>
            </a:r>
          </a:p>
          <a:p>
            <a:pPr marL="0" indent="0">
              <a:buClr>
                <a:schemeClr val="accent2"/>
              </a:buClr>
              <a:buNone/>
            </a:pPr>
            <a:endParaRPr lang="el-GR" sz="2400" b="1" dirty="0">
              <a:latin typeface="Bahnschrift Light SemiCondensed" panose="020B0502040204020203" pitchFamily="34" charset="0"/>
            </a:endParaRPr>
          </a:p>
          <a:p>
            <a:pPr marL="0" indent="0">
              <a:buClr>
                <a:schemeClr val="accent2"/>
              </a:buClr>
              <a:buNone/>
            </a:pPr>
            <a:r>
              <a:rPr lang="el-GR" sz="2400" b="1" dirty="0">
                <a:latin typeface="Bahnschrift Light SemiCondensed" panose="020B0502040204020203" pitchFamily="34" charset="0"/>
              </a:rPr>
              <a:t>Προθεσμία υποβολής από την επίδοση στον τρίτο</a:t>
            </a:r>
            <a:endParaRPr lang="el-GR" sz="2800" dirty="0"/>
          </a:p>
        </p:txBody>
      </p:sp>
      <p:graphicFrame>
        <p:nvGraphicFramePr>
          <p:cNvPr id="8" name="Table 9">
            <a:extLst>
              <a:ext uri="{FF2B5EF4-FFF2-40B4-BE49-F238E27FC236}">
                <a16:creationId xmlns:a16="http://schemas.microsoft.com/office/drawing/2014/main" id="{3A11FF65-AA15-4282-8A2D-30FD3A6A70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130923"/>
              </p:ext>
            </p:extLst>
          </p:nvPr>
        </p:nvGraphicFramePr>
        <p:xfrm>
          <a:off x="1097279" y="4235450"/>
          <a:ext cx="8128000" cy="82296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346903658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74027637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r>
                        <a:rPr lang="el-GR" sz="2200" dirty="0">
                          <a:latin typeface="Bahnschrift Light SemiCondensed" panose="020B0502040204020203" pitchFamily="34" charset="0"/>
                        </a:rPr>
                        <a:t>8 ημέρες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200" dirty="0">
                          <a:latin typeface="Bahnschrift Light SemiCondensed" panose="020B0502040204020203" pitchFamily="34" charset="0"/>
                        </a:rPr>
                        <a:t>30 ημέρες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6606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dirty="0">
                          <a:latin typeface="Bahnschrift Light SemiCondensed" panose="020B0502040204020203" pitchFamily="34" charset="0"/>
                        </a:rPr>
                        <a:t>Ιδιώτες　　　　　　　　　　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>
                          <a:latin typeface="Bahnschrift Light SemiCondensed" panose="020B0502040204020203" pitchFamily="34" charset="0"/>
                        </a:rPr>
                        <a:t>Δημόσιο • ΟΤΑ • ΝΠΔΔ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6294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3676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Τρόποι Υποβολής Δήλωσης Τρίτου</a:t>
            </a:r>
            <a:endParaRPr lang="en-US" sz="4400" dirty="0">
              <a:latin typeface="Bahnschrift SemiCondensed" panose="020B0502040204020203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0FAD6-DF3E-437F-9D27-1A7787F98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83547-1E37-4C0B-9C82-173CF78FC6B3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BE828-5C2A-464F-8917-BE23BF0E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75577-177E-46D7-AF19-F1F48E8C2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12</a:t>
            </a:fld>
            <a:endParaRPr lang="en-US" dirty="0"/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6B34D3DA-AF8F-4AE3-B08D-CB018ED9B86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91879565"/>
              </p:ext>
            </p:extLst>
          </p:nvPr>
        </p:nvGraphicFramePr>
        <p:xfrm>
          <a:off x="1096962" y="2120900"/>
          <a:ext cx="10058400" cy="38404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502523648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730600412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394513919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3543177152"/>
                    </a:ext>
                  </a:extLst>
                </a:gridCol>
              </a:tblGrid>
              <a:tr h="430595">
                <a:tc>
                  <a:txBody>
                    <a:bodyPr/>
                    <a:lstStyle/>
                    <a:p>
                      <a:r>
                        <a:rPr lang="el-GR" sz="1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 Light SemiCondensed" panose="020B0502040204020203" pitchFamily="34" charset="0"/>
                          <a:ea typeface="+mn-ea"/>
                          <a:cs typeface="+mn-cs"/>
                        </a:rPr>
                        <a:t>Υποβάλλων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 Light SemiCondensed" panose="020B0502040204020203" pitchFamily="34" charset="0"/>
                          <a:ea typeface="+mn-ea"/>
                          <a:cs typeface="+mn-cs"/>
                        </a:rPr>
                        <a:t>Τρόπος Υπογραφής / Βεβαίωσης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 Light SemiCondensed" panose="020B0502040204020203" pitchFamily="34" charset="0"/>
                          <a:ea typeface="+mn-ea"/>
                          <a:cs typeface="+mn-cs"/>
                        </a:rPr>
                        <a:t>Πλατφόρμα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 Light SemiCondensed" panose="020B0502040204020203" pitchFamily="34" charset="0"/>
                          <a:ea typeface="+mn-ea"/>
                          <a:cs typeface="+mn-cs"/>
                        </a:rPr>
                        <a:t>Καταχώρηση αρχείων </a:t>
                      </a:r>
                      <a:r>
                        <a:rPr lang="en-US" sz="1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 Light SemiCondensed" panose="020B0502040204020203" pitchFamily="34" charset="0"/>
                          <a:ea typeface="+mn-ea"/>
                          <a:cs typeface="+mn-cs"/>
                        </a:rPr>
                        <a:t>(upload)</a:t>
                      </a:r>
                      <a:endParaRPr lang="el-GR" sz="1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ahnschrift Light SemiCondensed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521121"/>
                  </a:ext>
                </a:extLst>
              </a:tr>
              <a:tr h="829288">
                <a:tc>
                  <a:txBody>
                    <a:bodyPr/>
                    <a:lstStyle/>
                    <a:p>
                      <a:r>
                        <a:rPr lang="el-GR" sz="19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 Light SemiCondensed" panose="020B0502040204020203" pitchFamily="34" charset="0"/>
                          <a:ea typeface="+mn-ea"/>
                          <a:cs typeface="+mn-cs"/>
                        </a:rPr>
                        <a:t>Πληρεξούσιος Δικηγόρος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 Light SemiCondensed" panose="020B0502040204020203" pitchFamily="34" charset="0"/>
                          <a:ea typeface="+mn-ea"/>
                          <a:cs typeface="+mn-cs"/>
                        </a:rPr>
                        <a:t>Δήλωση Τρίτου με </a:t>
                      </a:r>
                      <a:r>
                        <a:rPr lang="el-GR" sz="19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 Light SemiCondensed" panose="020B0502040204020203" pitchFamily="34" charset="0"/>
                          <a:ea typeface="+mn-ea"/>
                          <a:cs typeface="+mn-cs"/>
                        </a:rPr>
                        <a:t>Εγκεκριμένη ηλεκτρονική υπογραφή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 Light SemiCondensed" panose="020B0502040204020203" pitchFamily="34" charset="0"/>
                          <a:ea typeface="+mn-ea"/>
                          <a:cs typeface="+mn-cs"/>
                        </a:rPr>
                        <a:t>portal.odee.gr </a:t>
                      </a:r>
                      <a:r>
                        <a:rPr lang="en-CA" sz="1900" i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 Light SemiCondensed" panose="020B0502040204020203" pitchFamily="34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900" i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 Light SemiCondensed" panose="020B0502040204020203" pitchFamily="34" charset="0"/>
                          <a:ea typeface="+mn-ea"/>
                          <a:cs typeface="+mn-cs"/>
                        </a:rPr>
                        <a:t>μέσω </a:t>
                      </a:r>
                      <a:r>
                        <a:rPr lang="en-CA" sz="1900" i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 Light SemiCondensed" panose="020B0502040204020203" pitchFamily="34" charset="0"/>
                          <a:ea typeface="+mn-ea"/>
                          <a:cs typeface="+mn-cs"/>
                        </a:rPr>
                        <a:t>olomeleia.gr)</a:t>
                      </a:r>
                      <a:endParaRPr lang="el-GR" sz="1900" i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ahnschrift Light SemiCondensed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 Light SemiCondensed" panose="020B0502040204020203" pitchFamily="34" charset="0"/>
                          <a:ea typeface="+mn-ea"/>
                          <a:cs typeface="+mn-cs"/>
                        </a:rPr>
                        <a:t>Δήλωση Τρίτου + </a:t>
                      </a:r>
                      <a:r>
                        <a:rPr lang="el-GR" sz="19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 Light SemiCondensed" panose="020B0502040204020203" pitchFamily="34" charset="0"/>
                          <a:ea typeface="+mn-ea"/>
                          <a:cs typeface="+mn-cs"/>
                        </a:rPr>
                        <a:t>γραμμάτιο προείσπραξης </a:t>
                      </a:r>
                      <a:r>
                        <a:rPr lang="el-GR" sz="1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 Light SemiCondensed" panose="020B0502040204020203" pitchFamily="34" charset="0"/>
                          <a:ea typeface="+mn-ea"/>
                          <a:cs typeface="+mn-cs"/>
                        </a:rPr>
                        <a:t>σε μορφή PDF</a:t>
                      </a:r>
                      <a:endParaRPr lang="el-GR" sz="19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ahnschrift Light SemiCondensed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376429"/>
                  </a:ext>
                </a:extLst>
              </a:tr>
              <a:tr h="829288">
                <a:tc>
                  <a:txBody>
                    <a:bodyPr/>
                    <a:lstStyle/>
                    <a:p>
                      <a:r>
                        <a:rPr lang="el-GR" sz="19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 Light SemiCondensed" panose="020B0502040204020203" pitchFamily="34" charset="0"/>
                          <a:ea typeface="+mn-ea"/>
                          <a:cs typeface="+mn-cs"/>
                        </a:rPr>
                        <a:t>Συμβολαιογράφος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9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 Light SemiCondensed" panose="020B0502040204020203" pitchFamily="34" charset="0"/>
                          <a:ea typeface="+mn-ea"/>
                          <a:cs typeface="+mn-cs"/>
                        </a:rPr>
                        <a:t>Ψηφιακή Βεβαίωση Δήλωσης Τρίτου μέσω gov.gr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 Light SemiCondensed" panose="020B0502040204020203" pitchFamily="34" charset="0"/>
                          <a:ea typeface="+mn-ea"/>
                          <a:cs typeface="+mn-cs"/>
                        </a:rPr>
                        <a:t>portal.odee.gr</a:t>
                      </a:r>
                      <a:endParaRPr lang="el-GR" sz="1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ahnschrift Light SemiCondensed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 Light SemiCondensed" panose="020B0502040204020203" pitchFamily="34" charset="0"/>
                          <a:ea typeface="+mn-ea"/>
                          <a:cs typeface="+mn-cs"/>
                        </a:rPr>
                        <a:t>Δήλωση Τρίτου σε μορφή PDF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642994"/>
                  </a:ext>
                </a:extLst>
              </a:tr>
              <a:tr h="829288">
                <a:tc>
                  <a:txBody>
                    <a:bodyPr/>
                    <a:lstStyle/>
                    <a:p>
                      <a:r>
                        <a:rPr lang="el-GR" sz="19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 Light SemiCondensed" panose="020B0502040204020203" pitchFamily="34" charset="0"/>
                          <a:ea typeface="+mn-ea"/>
                          <a:cs typeface="+mn-cs"/>
                        </a:rPr>
                        <a:t>Δημόσιος Φορέας / ΟΤΑ / ΝΠΔΔ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 Light SemiCondensed" panose="020B0502040204020203" pitchFamily="34" charset="0"/>
                          <a:ea typeface="+mn-ea"/>
                          <a:cs typeface="+mn-cs"/>
                        </a:rPr>
                        <a:t>Δήλωση Τρίτου με </a:t>
                      </a:r>
                      <a:r>
                        <a:rPr lang="el-GR" sz="19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 Light SemiCondensed" panose="020B0502040204020203" pitchFamily="34" charset="0"/>
                          <a:ea typeface="+mn-ea"/>
                          <a:cs typeface="+mn-cs"/>
                        </a:rPr>
                        <a:t>Εγκεκριμένη ηλεκτρονική υπογραφή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 Light SemiCondensed" panose="020B0502040204020203" pitchFamily="34" charset="0"/>
                          <a:ea typeface="+mn-ea"/>
                          <a:cs typeface="+mn-cs"/>
                        </a:rPr>
                        <a:t>portal.odee.gr</a:t>
                      </a:r>
                      <a:endParaRPr lang="el-GR" sz="1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ahnschrift Light SemiCondensed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hnschrift Light SemiCondensed" panose="020B0502040204020203" pitchFamily="34" charset="0"/>
                          <a:ea typeface="+mn-ea"/>
                          <a:cs typeface="+mn-cs"/>
                        </a:rPr>
                        <a:t>Δήλωση Τρίτου σε μορφή PDF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199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5460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Κοινές Διαδικασίες Υποβολής Δήλωσης</a:t>
            </a:r>
            <a:endParaRPr lang="en-US" sz="4400" dirty="0">
              <a:latin typeface="Bahnschrift SemiCondensed" panose="020B0502040204020203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0FAD6-DF3E-437F-9D27-1A7787F98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233A5-AC3C-4CF3-AECF-B9EE462C8334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BE828-5C2A-464F-8917-BE23BF0E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75577-177E-46D7-AF19-F1F48E8C2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13</a:t>
            </a:fld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C86A21A-3219-455F-A424-7EBDB65F77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2070100"/>
            <a:ext cx="10058400" cy="3863340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US" sz="2400" b="1" dirty="0">
                <a:latin typeface="Bahnschrift Light SemiCondensed" panose="020B0502040204020203" pitchFamily="34" charset="0"/>
              </a:rPr>
              <a:t>E-mail</a:t>
            </a:r>
            <a:r>
              <a:rPr lang="el-GR" sz="2400" b="1" dirty="0">
                <a:latin typeface="Bahnschrift Light SemiCondensed" panose="020B0502040204020203" pitchFamily="34" charset="0"/>
              </a:rPr>
              <a:t> </a:t>
            </a:r>
            <a:r>
              <a:rPr lang="el-GR" sz="2400" dirty="0">
                <a:latin typeface="Bahnschrift Light SemiCondensed" panose="020B0502040204020203" pitchFamily="34" charset="0"/>
              </a:rPr>
              <a:t>→</a:t>
            </a:r>
            <a:r>
              <a:rPr lang="el-GR" sz="2400" dirty="0"/>
              <a:t> </a:t>
            </a:r>
            <a:r>
              <a:rPr lang="el-GR" sz="2400" dirty="0">
                <a:latin typeface="Bahnschrift Light SemiCondensed" panose="020B0502040204020203" pitchFamily="34" charset="0"/>
              </a:rPr>
              <a:t>συμπλήρωση για λήψη </a:t>
            </a:r>
            <a:r>
              <a:rPr lang="el-GR" sz="2400" dirty="0" err="1">
                <a:latin typeface="Bahnschrift Light SemiCondensed" panose="020B0502040204020203" pitchFamily="34" charset="0"/>
              </a:rPr>
              <a:t>χρονοσημασμένου</a:t>
            </a:r>
            <a:r>
              <a:rPr lang="el-GR" sz="2400" dirty="0">
                <a:latin typeface="Bahnschrift Light SemiCondensed" panose="020B0502040204020203" pitchFamily="34" charset="0"/>
              </a:rPr>
              <a:t> αντιγράφου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sz="2400" b="1" dirty="0">
                <a:latin typeface="Bahnschrift Light SemiCondensed" panose="020B0502040204020203" pitchFamily="34" charset="0"/>
              </a:rPr>
              <a:t>Αυτοματοποιημένος έλεγχος </a:t>
            </a:r>
            <a:r>
              <a:rPr lang="el-GR" sz="2400" dirty="0">
                <a:latin typeface="Bahnschrift Light SemiCondensed" panose="020B0502040204020203" pitchFamily="34" charset="0"/>
              </a:rPr>
              <a:t>σε: εγκεκριμένη ηλεκτρονική</a:t>
            </a:r>
            <a:r>
              <a:rPr lang="el-GR" sz="2400" dirty="0"/>
              <a:t> </a:t>
            </a:r>
            <a:r>
              <a:rPr lang="el-GR" sz="2400" dirty="0">
                <a:latin typeface="Bahnschrift Light SemiCondensed" panose="020B0502040204020203" pitchFamily="34" charset="0"/>
              </a:rPr>
              <a:t>υπογραφή / ψηφιακή βεβαίωση, ΜΚΔ, γραμμάτιο προείσπραξης (όπου απαιτείται)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sz="2400" b="1" dirty="0">
                <a:latin typeface="Bahnschrift Light SemiCondensed" panose="020B0502040204020203" pitchFamily="34" charset="0"/>
              </a:rPr>
              <a:t>Χρονοσήμανση</a:t>
            </a:r>
            <a:r>
              <a:rPr lang="el-GR" sz="2400" dirty="0">
                <a:latin typeface="Bahnschrift Light SemiCondensed" panose="020B0502040204020203" pitchFamily="34" charset="0"/>
              </a:rPr>
              <a:t> → επίσημος χρόνος υποβολής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sz="2400" b="1" dirty="0">
                <a:latin typeface="Bahnschrift Light SemiCondensed" panose="020B0502040204020203" pitchFamily="34" charset="0"/>
              </a:rPr>
              <a:t>Λήξη προθεσμίας στις 19:00:00</a:t>
            </a:r>
            <a:r>
              <a:rPr lang="el-GR" sz="2400" dirty="0">
                <a:latin typeface="Bahnschrift Light SemiCondensed" panose="020B0502040204020203" pitchFamily="34" charset="0"/>
              </a:rPr>
              <a:t> της </a:t>
            </a:r>
            <a:r>
              <a:rPr lang="el-GR" sz="2400" b="1" dirty="0">
                <a:latin typeface="Bahnschrift Light SemiCondensed" panose="020B0502040204020203" pitchFamily="34" charset="0"/>
              </a:rPr>
              <a:t>8ης ή 30ής ημέρας (για το Δημόσιο) </a:t>
            </a:r>
            <a:r>
              <a:rPr lang="el-GR" sz="2400" dirty="0">
                <a:latin typeface="Bahnschrift Light SemiCondensed" panose="020B0502040204020203" pitchFamily="34" charset="0"/>
              </a:rPr>
              <a:t>από την επίδοση του αντιγράφου στον τρίτο</a:t>
            </a:r>
          </a:p>
          <a:p>
            <a:pPr marL="201168" lvl="1" indent="0">
              <a:buClr>
                <a:schemeClr val="accent2"/>
              </a:buClr>
              <a:buNone/>
            </a:pPr>
            <a:r>
              <a:rPr lang="el-GR" sz="1900" b="1" dirty="0">
                <a:latin typeface="Bahnschrift Light SemiCondensed" panose="020B0502040204020203" pitchFamily="34" charset="0"/>
              </a:rPr>
              <a:t>Λήξη σε εξαιρετέα ημέρα </a:t>
            </a:r>
            <a:r>
              <a:rPr lang="el-GR" sz="1900" dirty="0">
                <a:latin typeface="Bahnschrift Light SemiCondensed" panose="020B0502040204020203" pitchFamily="34" charset="0"/>
              </a:rPr>
              <a:t>→ αντίστοιχη ώρα της επόμενης εργάσιμης ημέρας</a:t>
            </a:r>
          </a:p>
          <a:p>
            <a:pPr marL="0" indent="0">
              <a:buClr>
                <a:schemeClr val="accent2"/>
              </a:buClr>
              <a:buNone/>
            </a:pPr>
            <a:r>
              <a:rPr lang="el-GR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ⓘ</a:t>
            </a:r>
            <a:r>
              <a:rPr lang="el-GR" dirty="0">
                <a:latin typeface="Bahnschrift Light SemiCondensed" panose="020B0502040204020203" pitchFamily="34" charset="0"/>
              </a:rPr>
              <a:t> </a:t>
            </a:r>
            <a:r>
              <a:rPr lang="el-GR" b="1" dirty="0">
                <a:latin typeface="Bahnschrift Light SemiCondensed" panose="020B0502040204020203" pitchFamily="34" charset="0"/>
              </a:rPr>
              <a:t>Σημείωση</a:t>
            </a:r>
            <a:r>
              <a:rPr lang="el-GR" dirty="0">
                <a:latin typeface="Bahnschrift Light SemiCondensed" panose="020B0502040204020203" pitchFamily="34" charset="0"/>
              </a:rPr>
              <a:t>: Σε περίπτωση </a:t>
            </a:r>
            <a:r>
              <a:rPr lang="el-GR" b="1" dirty="0">
                <a:latin typeface="Bahnschrift Light SemiCondensed" panose="020B0502040204020203" pitchFamily="34" charset="0"/>
              </a:rPr>
              <a:t>τεχνικού σφάλματος κατά την τελευταία ημέρα</a:t>
            </a:r>
            <a:r>
              <a:rPr lang="el-GR" dirty="0">
                <a:latin typeface="Bahnschrift Light SemiCondensed" panose="020B0502040204020203" pitchFamily="34" charset="0"/>
              </a:rPr>
              <a:t>, η προθεσμία παρατείνεται κατά μία ημέρα και η δήλωση επιδίδεται στον δικαστικό επιμελητή που επέβαλε την κατάσχεση.</a:t>
            </a:r>
          </a:p>
        </p:txBody>
      </p:sp>
    </p:spTree>
    <p:extLst>
      <p:ext uri="{BB962C8B-B14F-4D97-AF65-F5344CB8AC3E}">
        <p14:creationId xmlns:p14="http://schemas.microsoft.com/office/powerpoint/2010/main" val="1836633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Πρόσβαση στις Δηλώσεις</a:t>
            </a:r>
            <a:br>
              <a:rPr lang="el-GR" sz="4400" dirty="0">
                <a:latin typeface="Bahnschrift SemiCondensed" panose="020B0502040204020203" pitchFamily="34" charset="0"/>
              </a:rPr>
            </a:b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SemiCondensed" panose="020B0502040204020203" pitchFamily="34" charset="0"/>
              </a:rPr>
              <a:t>μόνο για θέαση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0FAD6-DF3E-437F-9D27-1A7787F98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6EAE7-CD23-43BA-B826-F2CE772B9B65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BE828-5C2A-464F-8917-BE23BF0E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75577-177E-46D7-AF19-F1F48E8C2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14</a:t>
            </a:fld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C86A21A-3219-455F-A424-7EBDB65F77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2070100"/>
            <a:ext cx="10058400" cy="4086860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sz="2800" dirty="0">
                <a:latin typeface="Bahnschrift Light SemiCondensed" panose="020B0502040204020203" pitchFamily="34" charset="0"/>
              </a:rPr>
              <a:t>Πληρεξούσιος δικηγόρος τρίτου</a:t>
            </a:r>
            <a:endParaRPr lang="en-US" sz="2800" dirty="0">
              <a:latin typeface="Bahnschrift Light SemiCondensed" panose="020B0502040204020203" pitchFamily="34" charset="0"/>
            </a:endParaRPr>
          </a:p>
          <a:p>
            <a:pPr marL="384048" lvl="2" indent="0">
              <a:buClr>
                <a:schemeClr val="accent2"/>
              </a:buClr>
              <a:buNone/>
            </a:pPr>
            <a:r>
              <a:rPr lang="el-GR" sz="2000" dirty="0">
                <a:latin typeface="Bahnschrift Light SemiCondensed" panose="020B0502040204020203" pitchFamily="34" charset="0"/>
              </a:rPr>
              <a:t>→ μόνο στη δήλωση που υπέβαλε</a:t>
            </a:r>
          </a:p>
          <a:p>
            <a:pPr marL="384048" lvl="2" indent="0">
              <a:buClr>
                <a:schemeClr val="accent2"/>
              </a:buClr>
              <a:buNone/>
            </a:pPr>
            <a:endParaRPr lang="en-US" sz="2000" b="1" dirty="0">
              <a:latin typeface="Bahnschrift Light SemiCondensed" panose="020B0502040204020203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sz="2800" dirty="0">
                <a:latin typeface="Bahnschrift Light SemiCondensed" panose="020B0502040204020203" pitchFamily="34" charset="0"/>
              </a:rPr>
              <a:t>Πληρεξούσιος / Εξουσιοδοτημένος δικηγόρος οφειλέτη ή κατασχόντος</a:t>
            </a:r>
            <a:endParaRPr lang="en-US" sz="2800" dirty="0">
              <a:latin typeface="Bahnschrift Light SemiCondensed" panose="020B0502040204020203" pitchFamily="34" charset="0"/>
            </a:endParaRPr>
          </a:p>
          <a:p>
            <a:pPr marL="384048" lvl="2" indent="0">
              <a:buClr>
                <a:schemeClr val="accent2"/>
              </a:buClr>
              <a:buNone/>
            </a:pPr>
            <a:r>
              <a:rPr lang="el-GR" sz="2000" dirty="0">
                <a:latin typeface="Bahnschrift Light SemiCondensed" panose="020B0502040204020203" pitchFamily="34" charset="0"/>
              </a:rPr>
              <a:t>→ όλες τις δηλώσεις που αντιστοιχούν στο </a:t>
            </a:r>
            <a:r>
              <a:rPr lang="el-GR" sz="2000" b="1" dirty="0">
                <a:latin typeface="Bahnschrift Light SemiCondensed" panose="020B0502040204020203" pitchFamily="34" charset="0"/>
              </a:rPr>
              <a:t>συγκεκριμένο ΜΚΔ</a:t>
            </a:r>
            <a:endParaRPr lang="en-US" sz="2000" b="1" dirty="0">
              <a:latin typeface="Bahnschrift Light SemiCondensed" panose="020B0502040204020203" pitchFamily="34" charset="0"/>
            </a:endParaRPr>
          </a:p>
          <a:p>
            <a:pPr marL="384048" lvl="2" indent="0">
              <a:buNone/>
            </a:pPr>
            <a:r>
              <a:rPr lang="el-GR" sz="2000" b="1" dirty="0">
                <a:latin typeface="Bahnschrift Light SemiCondensed" panose="020B0502040204020203" pitchFamily="34" charset="0"/>
              </a:rPr>
              <a:t>Διαδικασία πρόσβασης</a:t>
            </a:r>
            <a:endParaRPr lang="en-US" sz="2000" b="1" dirty="0">
              <a:latin typeface="Bahnschrift Light SemiCondensed" panose="020B0502040204020203" pitchFamily="34" charset="0"/>
            </a:endParaRPr>
          </a:p>
          <a:p>
            <a:pPr marL="749808" lvl="4" indent="0">
              <a:buNone/>
            </a:pPr>
            <a:r>
              <a:rPr lang="el-GR" sz="2000" dirty="0">
                <a:latin typeface="Bahnschrift Light SemiCondensed" panose="020B0502040204020203" pitchFamily="34" charset="0"/>
              </a:rPr>
              <a:t>1. </a:t>
            </a:r>
            <a:r>
              <a:rPr lang="el-GR" sz="2000" b="1" dirty="0">
                <a:latin typeface="Bahnschrift Light SemiCondensed" panose="020B0502040204020203" pitchFamily="34" charset="0"/>
              </a:rPr>
              <a:t>Είσοδος</a:t>
            </a:r>
            <a:r>
              <a:rPr lang="el-GR" sz="2000" dirty="0">
                <a:latin typeface="Bahnschrift Light SemiCondensed" panose="020B0502040204020203" pitchFamily="34" charset="0"/>
              </a:rPr>
              <a:t> μέσω Ολομέλειας Δικηγορικών Συλλόγων</a:t>
            </a:r>
            <a:br>
              <a:rPr lang="el-GR" sz="2000" dirty="0">
                <a:latin typeface="Bahnschrift Light SemiCondensed" panose="020B0502040204020203" pitchFamily="34" charset="0"/>
              </a:rPr>
            </a:br>
            <a:r>
              <a:rPr lang="el-GR" sz="2000" dirty="0">
                <a:latin typeface="Bahnschrift Light SemiCondensed" panose="020B0502040204020203" pitchFamily="34" charset="0"/>
              </a:rPr>
              <a:t>2. </a:t>
            </a:r>
            <a:r>
              <a:rPr lang="el-GR" sz="2000" b="1" dirty="0">
                <a:latin typeface="Bahnschrift Light SemiCondensed" panose="020B0502040204020203" pitchFamily="34" charset="0"/>
              </a:rPr>
              <a:t>Καταχώρηση ΜΚΔ</a:t>
            </a:r>
            <a:br>
              <a:rPr lang="el-GR" sz="2000" dirty="0">
                <a:latin typeface="Bahnschrift Light SemiCondensed" panose="020B0502040204020203" pitchFamily="34" charset="0"/>
              </a:rPr>
            </a:br>
            <a:r>
              <a:rPr lang="el-GR" sz="2000" dirty="0">
                <a:latin typeface="Bahnschrift Light SemiCondensed" panose="020B0502040204020203" pitchFamily="34" charset="0"/>
              </a:rPr>
              <a:t>3</a:t>
            </a:r>
            <a:r>
              <a:rPr lang="el-GR" sz="2000" b="1" dirty="0">
                <a:latin typeface="Bahnschrift Light SemiCondensed" panose="020B0502040204020203" pitchFamily="34" charset="0"/>
              </a:rPr>
              <a:t>. Μεταφόρτωση εξουσιοδότησης </a:t>
            </a:r>
            <a:r>
              <a:rPr lang="el-GR" sz="2000" dirty="0">
                <a:latin typeface="Bahnschrift Light SemiCondensed" panose="020B0502040204020203" pitchFamily="34" charset="0"/>
              </a:rPr>
              <a:t>με τα απαιτούμενα στοιχεία</a:t>
            </a:r>
            <a:br>
              <a:rPr lang="el-GR" sz="2000" dirty="0">
                <a:latin typeface="Bahnschrift Light SemiCondensed" panose="020B0502040204020203" pitchFamily="34" charset="0"/>
              </a:rPr>
            </a:br>
            <a:r>
              <a:rPr lang="el-GR" sz="2000" dirty="0">
                <a:latin typeface="Bahnschrift Light SemiCondensed" panose="020B0502040204020203" pitchFamily="34" charset="0"/>
              </a:rPr>
              <a:t>4. </a:t>
            </a:r>
            <a:r>
              <a:rPr lang="el-GR" sz="2000" b="1" dirty="0">
                <a:latin typeface="Bahnschrift Light SemiCondensed" panose="020B0502040204020203" pitchFamily="34" charset="0"/>
              </a:rPr>
              <a:t>Θέαση δηλώσεων</a:t>
            </a:r>
          </a:p>
        </p:txBody>
      </p:sp>
    </p:spTree>
    <p:extLst>
      <p:ext uri="{BB962C8B-B14F-4D97-AF65-F5344CB8AC3E}">
        <p14:creationId xmlns:p14="http://schemas.microsoft.com/office/powerpoint/2010/main" val="25141516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Εκτελεστός Τίτλος</a:t>
            </a:r>
            <a:endParaRPr lang="en-US" sz="4400" dirty="0">
              <a:latin typeface="Bahnschrift SemiCondensed" panose="020B0502040204020203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0FAD6-DF3E-437F-9D27-1A7787F98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E63AB-EE19-43C8-A9E0-0E0B17ADDFF3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BE828-5C2A-464F-8917-BE23BF0E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75577-177E-46D7-AF19-F1F48E8C2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15</a:t>
            </a:fld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C86A21A-3219-455F-A424-7EBDB65F77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2070100"/>
            <a:ext cx="10058400" cy="3863340"/>
          </a:xfrm>
        </p:spPr>
        <p:txBody>
          <a:bodyPr>
            <a:normAutofit/>
          </a:bodyPr>
          <a:lstStyle/>
          <a:p>
            <a:pPr marL="0" indent="0">
              <a:buClr>
                <a:schemeClr val="accent2"/>
              </a:buClr>
              <a:buNone/>
            </a:pPr>
            <a:r>
              <a:rPr lang="el-GR" sz="2400" b="1" dirty="0">
                <a:latin typeface="Bahnschrift Light SemiCondensed" panose="020B0502040204020203" pitchFamily="34" charset="0"/>
              </a:rPr>
              <a:t>Καταφατική δήλωση τρίτου</a:t>
            </a:r>
          </a:p>
          <a:p>
            <a:pPr marL="0" indent="0">
              <a:buClr>
                <a:schemeClr val="accent2"/>
              </a:buClr>
              <a:buNone/>
            </a:pPr>
            <a:r>
              <a:rPr lang="el-GR" b="1" dirty="0">
                <a:latin typeface="Bahnschrift Light SemiCondensed" panose="020B0502040204020203" pitchFamily="34" charset="0"/>
              </a:rPr>
              <a:t>↓</a:t>
            </a:r>
          </a:p>
          <a:p>
            <a:pPr marL="0" indent="0">
              <a:lnSpc>
                <a:spcPct val="100000"/>
              </a:lnSpc>
              <a:buClr>
                <a:schemeClr val="accent2"/>
              </a:buClr>
              <a:buNone/>
            </a:pPr>
            <a:r>
              <a:rPr lang="el-GR" sz="2400" b="1" dirty="0">
                <a:latin typeface="Bahnschrift Light SemiCondensed" panose="020B0502040204020203" pitchFamily="34" charset="0"/>
              </a:rPr>
              <a:t>Εκτελεστός τίτλος κατά του τρίτου</a:t>
            </a:r>
          </a:p>
          <a:p>
            <a:pPr marL="0" indent="0">
              <a:lnSpc>
                <a:spcPct val="100000"/>
              </a:lnSpc>
              <a:buClr>
                <a:schemeClr val="accent2"/>
              </a:buClr>
              <a:buNone/>
            </a:pPr>
            <a:r>
              <a:rPr lang="el-GR" sz="1800" i="1" dirty="0">
                <a:latin typeface="Bahnschrift Light SemiCondensed" panose="020B0502040204020203" pitchFamily="34" charset="0"/>
              </a:rPr>
              <a:t>άρθρο 988 ΚΠολΔ</a:t>
            </a:r>
          </a:p>
          <a:p>
            <a:pPr marL="0" indent="0" algn="ctr">
              <a:buClr>
                <a:schemeClr val="accent2"/>
              </a:buClr>
              <a:buNone/>
            </a:pPr>
            <a:endParaRPr lang="el-GR" dirty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pPr marL="0" indent="0">
              <a:buClr>
                <a:schemeClr val="accent2"/>
              </a:buClr>
              <a:buNone/>
            </a:pPr>
            <a:r>
              <a:rPr lang="el-GR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ⓘ</a:t>
            </a:r>
            <a:r>
              <a:rPr lang="el-GR" dirty="0">
                <a:latin typeface="Bahnschrift Light SemiCondensed" panose="020B0502040204020203" pitchFamily="34" charset="0"/>
              </a:rPr>
              <a:t> </a:t>
            </a:r>
            <a:r>
              <a:rPr lang="el-GR" b="1" dirty="0">
                <a:latin typeface="Bahnschrift Light SemiCondensed" panose="020B0502040204020203" pitchFamily="34" charset="0"/>
              </a:rPr>
              <a:t>Εκτελεστήριος τύπος: </a:t>
            </a:r>
            <a:r>
              <a:rPr lang="el-GR" dirty="0">
                <a:latin typeface="Bahnschrift Light SemiCondensed" panose="020B0502040204020203" pitchFamily="34" charset="0"/>
              </a:rPr>
              <a:t>δίνεται από </a:t>
            </a:r>
            <a:r>
              <a:rPr lang="el-GR" b="1" dirty="0">
                <a:latin typeface="Bahnschrift Light SemiCondensed" panose="020B0502040204020203" pitchFamily="34" charset="0"/>
              </a:rPr>
              <a:t>τον Πρωτοδίκη του Κεντρικού Πρωτοδικείου </a:t>
            </a:r>
            <a:r>
              <a:rPr lang="el-GR" dirty="0">
                <a:latin typeface="Bahnschrift Light SemiCondensed" panose="020B0502040204020203" pitchFamily="34" charset="0"/>
              </a:rPr>
              <a:t>της περιφέρειας κατοικίας/έδρας του καθ’ ου η εκτέλεση.</a:t>
            </a:r>
            <a:endParaRPr lang="en-US" dirty="0">
              <a:latin typeface="Bahnschrift Light SemiCondensed" panose="020B0502040204020203" pitchFamily="34" charset="0"/>
            </a:endParaRPr>
          </a:p>
          <a:p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920443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Χορήγηση αντιγράφων</a:t>
            </a:r>
            <a:endParaRPr lang="en-US" sz="4400" dirty="0">
              <a:latin typeface="Bahnschrift SemiCondensed" panose="020B0502040204020203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0FAD6-DF3E-437F-9D27-1A7787F98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B317-0209-4B4A-A779-4D3F75B7693F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BE828-5C2A-464F-8917-BE23BF0E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75577-177E-46D7-AF19-F1F48E8C2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16</a:t>
            </a:fld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C86A21A-3219-455F-A424-7EBDB65F77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2070100"/>
            <a:ext cx="10058400" cy="422910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Clr>
                <a:schemeClr val="accent2"/>
              </a:buClr>
              <a:buFont typeface="+mj-lt"/>
              <a:buAutoNum type="arabicPeriod"/>
            </a:pPr>
            <a:r>
              <a:rPr lang="el-GR" sz="2400" b="1" dirty="0">
                <a:latin typeface="Bahnschrift Light SemiCondensed" panose="020B0502040204020203" pitchFamily="34" charset="0"/>
              </a:rPr>
              <a:t>Δηλώσεις τρίτου </a:t>
            </a:r>
          </a:p>
          <a:p>
            <a:pPr marL="292608" lvl="1" indent="0">
              <a:buClr>
                <a:schemeClr val="accent2"/>
              </a:buClr>
              <a:buNone/>
            </a:pPr>
            <a:r>
              <a:rPr lang="el-GR" dirty="0">
                <a:latin typeface="Bahnschrift Light SemiCondensed" panose="020B0502040204020203" pitchFamily="34" charset="0"/>
              </a:rPr>
              <a:t>   Χορήγηση σύμφωνα με </a:t>
            </a:r>
            <a:r>
              <a:rPr lang="el-GR" b="1" dirty="0">
                <a:latin typeface="Bahnschrift Light SemiCondensed" panose="020B0502040204020203" pitchFamily="34" charset="0"/>
              </a:rPr>
              <a:t>το άρθρο 22 παρ. 1 του Κώδικα Δικαστικών Επιμελητών </a:t>
            </a:r>
            <a:r>
              <a:rPr lang="el-GR" dirty="0">
                <a:latin typeface="Bahnschrift Light SemiCondensed" panose="020B0502040204020203" pitchFamily="34" charset="0"/>
              </a:rPr>
              <a:t>→ </a:t>
            </a:r>
            <a:r>
              <a:rPr lang="el-GR" b="1" dirty="0">
                <a:latin typeface="Bahnschrift Light SemiCondensed" panose="020B0502040204020203" pitchFamily="34" charset="0"/>
              </a:rPr>
              <a:t>εντός της επόμενης εργάσιμης ημέρας </a:t>
            </a:r>
            <a:r>
              <a:rPr lang="el-GR" dirty="0">
                <a:latin typeface="Bahnschrift Light SemiCondensed" panose="020B0502040204020203" pitchFamily="34" charset="0"/>
              </a:rPr>
              <a:t>από την υποβολή του αιτήματος</a:t>
            </a:r>
            <a:endParaRPr lang="el-GR" b="1" dirty="0">
              <a:latin typeface="Bahnschrift Light SemiCondensed" panose="020B0502040204020203" pitchFamily="34" charset="0"/>
            </a:endParaRPr>
          </a:p>
          <a:p>
            <a:pPr marL="457200" indent="-457200">
              <a:buClr>
                <a:schemeClr val="accent2"/>
              </a:buClr>
              <a:buFont typeface="+mj-lt"/>
              <a:buAutoNum type="arabicPeriod"/>
            </a:pPr>
            <a:r>
              <a:rPr lang="el-GR" sz="2400" b="1" dirty="0">
                <a:latin typeface="Bahnschrift Light SemiCondensed" panose="020B0502040204020203" pitchFamily="34" charset="0"/>
              </a:rPr>
              <a:t>Νέα αναγκαστική εκτέλεση – ίδιος τίτλος</a:t>
            </a:r>
          </a:p>
          <a:p>
            <a:pPr marL="475488" lvl="2" indent="0">
              <a:buClr>
                <a:schemeClr val="accent2"/>
              </a:buClr>
              <a:buNone/>
            </a:pPr>
            <a:r>
              <a:rPr lang="el-GR" sz="1800" b="1" dirty="0">
                <a:latin typeface="Bahnschrift Light SemiCondensed" panose="020B0502040204020203" pitchFamily="34" charset="0"/>
              </a:rPr>
              <a:t>Έκδοση ακριβούς αντιγράφου</a:t>
            </a:r>
          </a:p>
          <a:p>
            <a:pPr marL="475488" lvl="2" indent="0">
              <a:buClr>
                <a:schemeClr val="accent2"/>
              </a:buClr>
              <a:buNone/>
            </a:pPr>
            <a:r>
              <a:rPr lang="el-GR" sz="1800" dirty="0">
                <a:latin typeface="Bahnschrift Light SemiCondensed" panose="020B0502040204020203" pitchFamily="34" charset="0"/>
              </a:rPr>
              <a:t>→ τοποθέτηση στον φάκελο αρχείου</a:t>
            </a:r>
          </a:p>
          <a:p>
            <a:pPr marL="475488" lvl="2" indent="0">
              <a:buClr>
                <a:schemeClr val="accent2"/>
              </a:buClr>
              <a:buNone/>
            </a:pPr>
            <a:r>
              <a:rPr lang="el-GR" sz="1800" dirty="0">
                <a:latin typeface="Bahnschrift Light SemiCondensed" panose="020B0502040204020203" pitchFamily="34" charset="0"/>
              </a:rPr>
              <a:t>→ </a:t>
            </a:r>
            <a:r>
              <a:rPr lang="el-GR" sz="1800" b="1" dirty="0">
                <a:latin typeface="Bahnschrift Light SemiCondensed" panose="020B0502040204020203" pitchFamily="34" charset="0"/>
              </a:rPr>
              <a:t>παράδοση του πρωτοτύπου </a:t>
            </a:r>
            <a:r>
              <a:rPr lang="el-GR" sz="1800" dirty="0">
                <a:latin typeface="Bahnschrift Light SemiCondensed" panose="020B0502040204020203" pitchFamily="34" charset="0"/>
              </a:rPr>
              <a:t>με απόδειξη στον επισπεύδοντα ή στον πληρεξούσιό του</a:t>
            </a:r>
          </a:p>
          <a:p>
            <a:pPr marL="457200" indent="-457200">
              <a:buClr>
                <a:schemeClr val="accent2"/>
              </a:buClr>
              <a:buFont typeface="+mj-lt"/>
              <a:buAutoNum type="arabicPeriod"/>
            </a:pPr>
            <a:r>
              <a:rPr lang="el-GR" sz="2400" b="1" dirty="0">
                <a:latin typeface="Bahnschrift Light SemiCondensed" panose="020B0502040204020203" pitchFamily="34" charset="0"/>
              </a:rPr>
              <a:t>Εξόφληση της απαίτησης</a:t>
            </a:r>
          </a:p>
          <a:p>
            <a:pPr marL="475488" lvl="2" indent="0">
              <a:buClr>
                <a:schemeClr val="accent2"/>
              </a:buClr>
              <a:buNone/>
            </a:pPr>
            <a:r>
              <a:rPr lang="el-GR" sz="1800" b="1" dirty="0">
                <a:latin typeface="Bahnschrift Light SemiCondensed" panose="020B0502040204020203" pitchFamily="34" charset="0"/>
              </a:rPr>
              <a:t>Έγγραφη βεβαίωση εξόφλησης </a:t>
            </a:r>
            <a:r>
              <a:rPr lang="el-GR" sz="1800" dirty="0">
                <a:latin typeface="Bahnschrift Light SemiCondensed" panose="020B0502040204020203" pitchFamily="34" charset="0"/>
              </a:rPr>
              <a:t>από τον επισπεύδοντα</a:t>
            </a:r>
          </a:p>
          <a:p>
            <a:pPr marL="475488" lvl="2" indent="0">
              <a:buClr>
                <a:schemeClr val="accent2"/>
              </a:buClr>
              <a:buNone/>
            </a:pPr>
            <a:r>
              <a:rPr lang="el-GR" sz="1800" dirty="0">
                <a:latin typeface="Bahnschrift Light SemiCondensed" panose="020B0502040204020203" pitchFamily="34" charset="0"/>
              </a:rPr>
              <a:t>→ έκδοση ακριβούς αντιγράφου</a:t>
            </a:r>
          </a:p>
          <a:p>
            <a:pPr marL="475488" lvl="2" indent="0">
              <a:buClr>
                <a:schemeClr val="accent2"/>
              </a:buClr>
              <a:buNone/>
            </a:pPr>
            <a:r>
              <a:rPr lang="el-GR" sz="1800" dirty="0">
                <a:latin typeface="Bahnschrift Light SemiCondensed" panose="020B0502040204020203" pitchFamily="34" charset="0"/>
              </a:rPr>
              <a:t>→ τοποθέτηση στον φάκελο αρχείου</a:t>
            </a:r>
          </a:p>
          <a:p>
            <a:pPr marL="475488" lvl="2" indent="0">
              <a:buClr>
                <a:schemeClr val="accent2"/>
              </a:buClr>
              <a:buNone/>
            </a:pPr>
            <a:r>
              <a:rPr lang="el-GR" sz="1800" dirty="0">
                <a:latin typeface="Bahnschrift Light SemiCondensed" panose="020B0502040204020203" pitchFamily="34" charset="0"/>
              </a:rPr>
              <a:t>→ παράδοση του πρωτοτύπου με απόδειξη στον οφειλέτη</a:t>
            </a:r>
          </a:p>
          <a:p>
            <a:pPr marL="0" indent="0">
              <a:buClr>
                <a:schemeClr val="accent2"/>
              </a:buClr>
              <a:buNone/>
            </a:pPr>
            <a:endParaRPr lang="el-GR" dirty="0">
              <a:latin typeface="Bahnschrift Light SemiCondensed" panose="020B0502040204020203" pitchFamily="34" charset="0"/>
            </a:endParaRPr>
          </a:p>
          <a:p>
            <a:pPr marL="806958" lvl="1" indent="-514350">
              <a:buFont typeface="+mj-lt"/>
              <a:buAutoNum type="arabicPeriod"/>
            </a:pPr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val="338061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Τήρηση ηλεκτρονικού αρχείου</a:t>
            </a:r>
            <a:endParaRPr lang="en-US" sz="4400" dirty="0">
              <a:latin typeface="Bahnschrift SemiCondensed" panose="020B0502040204020203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0FAD6-DF3E-437F-9D27-1A7787F98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B317-0209-4B4A-A779-4D3F75B7693F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BE828-5C2A-464F-8917-BE23BF0E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75577-177E-46D7-AF19-F1F48E8C2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17</a:t>
            </a:fld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C86A21A-3219-455F-A424-7EBDB65F77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2070100"/>
            <a:ext cx="10058400" cy="3863340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sz="2800" dirty="0">
                <a:latin typeface="Bahnschrift Light SemiCondensed" panose="020B0502040204020203" pitchFamily="34" charset="0"/>
              </a:rPr>
              <a:t>Οι δηλώσεις τηρούνται στην </a:t>
            </a:r>
            <a:r>
              <a:rPr lang="el-GR" sz="2800" b="1" dirty="0">
                <a:latin typeface="Bahnschrift Light SemiCondensed" panose="020B0502040204020203" pitchFamily="34" charset="0"/>
              </a:rPr>
              <a:t>ατομική καρτέλα ηλεκτρονικού αρχείου </a:t>
            </a:r>
            <a:r>
              <a:rPr lang="el-GR" sz="2800" dirty="0">
                <a:latin typeface="Bahnschrift Light SemiCondensed" panose="020B0502040204020203" pitchFamily="34" charset="0"/>
              </a:rPr>
              <a:t>του δικαστικού επιμελητή στο </a:t>
            </a:r>
            <a:r>
              <a:rPr lang="el-GR" sz="2800" b="1" dirty="0">
                <a:latin typeface="Bahnschrift Light SemiCondensed" panose="020B0502040204020203" pitchFamily="34" charset="0"/>
              </a:rPr>
              <a:t>portal.odee.gr</a:t>
            </a:r>
          </a:p>
          <a:p>
            <a:pPr>
              <a:spcBef>
                <a:spcPts val="2400"/>
              </a:spcBef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sz="2800" dirty="0">
                <a:latin typeface="Bahnschrift Light SemiCondensed" panose="020B0502040204020203" pitchFamily="34" charset="0"/>
              </a:rPr>
              <a:t>Μέσω της </a:t>
            </a:r>
            <a:r>
              <a:rPr lang="el-GR" sz="2800" b="1" dirty="0">
                <a:latin typeface="Bahnschrift Light SemiCondensed" panose="020B0502040204020203" pitchFamily="34" charset="0"/>
              </a:rPr>
              <a:t>«Εποπτείας δηλώσεων»</a:t>
            </a:r>
          </a:p>
          <a:p>
            <a:pPr marL="292608" lvl="1" indent="0">
              <a:buClr>
                <a:schemeClr val="accent2"/>
              </a:buClr>
              <a:buNone/>
            </a:pPr>
            <a:r>
              <a:rPr lang="el-GR" sz="2200" dirty="0">
                <a:latin typeface="Bahnschrift Light SemiCondensed" panose="020B0502040204020203" pitchFamily="34" charset="0"/>
              </a:rPr>
              <a:t>→ προβολή των δηλώσεων τρίτων που τον αφορούν</a:t>
            </a:r>
          </a:p>
          <a:p>
            <a:pPr marL="292608" lvl="1" indent="0">
              <a:buClr>
                <a:schemeClr val="accent2"/>
              </a:buClr>
              <a:buNone/>
            </a:pPr>
            <a:r>
              <a:rPr lang="el-GR" sz="2200" dirty="0">
                <a:latin typeface="Bahnschrift Light SemiCondensed" panose="020B0502040204020203" pitchFamily="34" charset="0"/>
              </a:rPr>
              <a:t>→ αναζήτηση με </a:t>
            </a:r>
            <a:r>
              <a:rPr lang="el-GR" sz="2200" b="1" dirty="0">
                <a:latin typeface="Bahnschrift Light SemiCondensed" panose="020B0502040204020203" pitchFamily="34" charset="0"/>
              </a:rPr>
              <a:t>ΜΚΔ</a:t>
            </a:r>
          </a:p>
          <a:p>
            <a:pPr marL="292608" lvl="1" indent="0">
              <a:buClr>
                <a:schemeClr val="accent2"/>
              </a:buClr>
              <a:buNone/>
            </a:pPr>
            <a:r>
              <a:rPr lang="el-GR" sz="2200" dirty="0">
                <a:latin typeface="Bahnschrift Light SemiCondensed" panose="020B0502040204020203" pitchFamily="34" charset="0"/>
              </a:rPr>
              <a:t>→ </a:t>
            </a:r>
            <a:r>
              <a:rPr lang="el-GR" sz="2200" b="1" dirty="0">
                <a:latin typeface="Bahnschrift Light SemiCondensed" panose="020B0502040204020203" pitchFamily="34" charset="0"/>
              </a:rPr>
              <a:t>προβολή εγγράφου δήλωσης </a:t>
            </a:r>
            <a:r>
              <a:rPr lang="el-GR" sz="2200" dirty="0">
                <a:latin typeface="Bahnschrift Light SemiCondensed" panose="020B0502040204020203" pitchFamily="34" charset="0"/>
              </a:rPr>
              <a:t>και γραμματίου προείσπραξης, όπου υπάρχει</a:t>
            </a:r>
          </a:p>
          <a:p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2114043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Τήρηση ηλεκτρονικού αρχείου στην πράξη</a:t>
            </a:r>
            <a:br>
              <a:rPr lang="el-GR" sz="4400" dirty="0">
                <a:latin typeface="Bahnschrift SemiCondensed" panose="020B0502040204020203" pitchFamily="34" charset="0"/>
              </a:rPr>
            </a:b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SemiCondensed" panose="020B0502040204020203" pitchFamily="34" charset="0"/>
              </a:rPr>
              <a:t>Επιλογή υπηρεσίας «Κατάσχεση εις χείρας τρίτου» → «Εποπτεία δηλώσεων»</a:t>
            </a:r>
            <a:endParaRPr lang="en-US" sz="2800" dirty="0">
              <a:latin typeface="Bahnschrift SemiCondensed" panose="020B0502040204020203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0FAD6-DF3E-437F-9D27-1A7787F98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B317-0209-4B4A-A779-4D3F75B7693F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BE828-5C2A-464F-8917-BE23BF0E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75577-177E-46D7-AF19-F1F48E8C2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18</a:t>
            </a:fld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24B5764-BF78-4879-BDF6-3115CA32013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96963" y="2584398"/>
            <a:ext cx="10058400" cy="2835379"/>
          </a:xfrm>
        </p:spPr>
      </p:pic>
    </p:spTree>
    <p:extLst>
      <p:ext uri="{BB962C8B-B14F-4D97-AF65-F5344CB8AC3E}">
        <p14:creationId xmlns:p14="http://schemas.microsoft.com/office/powerpoint/2010/main" val="42372826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Τήρηση ηλεκτρονικού αρχείου στην πράξη</a:t>
            </a:r>
            <a:br>
              <a:rPr lang="el-GR" sz="4400" dirty="0">
                <a:latin typeface="Bahnschrift SemiCondensed" panose="020B0502040204020203" pitchFamily="34" charset="0"/>
              </a:rPr>
            </a:b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SemiCondensed" panose="020B0502040204020203" pitchFamily="34" charset="0"/>
              </a:rPr>
              <a:t>Επιλογή υπηρεσίας «Κατάσχεση εις χείρας τρίτου» → «Εποπτεία δηλώσεων»</a:t>
            </a:r>
            <a:endParaRPr lang="en-US" sz="2800" dirty="0">
              <a:latin typeface="Bahnschrift SemiCondensed" panose="020B0502040204020203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0FAD6-DF3E-437F-9D27-1A7787F98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B317-0209-4B4A-A779-4D3F75B7693F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BE828-5C2A-464F-8917-BE23BF0E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75577-177E-46D7-AF19-F1F48E8C2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19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D19E0D0-F4B5-45EB-9F7C-100DC29CA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594" y="2404139"/>
            <a:ext cx="9973086" cy="271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784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Κατάσχεση εις χείρας τρίτου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0FAD6-DF3E-437F-9D27-1A7787F98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CA89B-E3EC-47D0-A8FF-4E686ECA7AC1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BE828-5C2A-464F-8917-BE23BF0E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75577-177E-46D7-AF19-F1F48E8C2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</a:t>
            </a:fld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C86A21A-3219-455F-A424-7EBDB65F77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10058400" cy="3748193"/>
          </a:xfrm>
        </p:spPr>
        <p:txBody>
          <a:bodyPr>
            <a:normAutofit lnSpcReduction="10000"/>
          </a:bodyPr>
          <a:lstStyle/>
          <a:p>
            <a:r>
              <a:rPr lang="el-GR" sz="2800" dirty="0">
                <a:latin typeface="Bahnschrift Light SemiCondensed" panose="020B0502040204020203" pitchFamily="34" charset="0"/>
              </a:rPr>
              <a:t>Μορφή αναγκαστικής εκτέλεσης επί απαιτήσεων ή κινητών που βρίσκονται στα χέρια τρίτου, με σκοπό την ικανοποίηση του δανειστή από περιουσιακά στοιχεία του οφειλέτη που κατέχει τρίτος.</a:t>
            </a:r>
          </a:p>
          <a:p>
            <a:endParaRPr lang="el-GR" sz="2600" dirty="0">
              <a:latin typeface="Bahnschrift SemiCondensed" panose="020B0502040204020203" pitchFamily="34" charset="0"/>
            </a:endParaRPr>
          </a:p>
          <a:p>
            <a:r>
              <a:rPr lang="el-GR" sz="2600" dirty="0">
                <a:latin typeface="Bahnschrift SemiCondensed" panose="020B0502040204020203" pitchFamily="34" charset="0"/>
              </a:rPr>
              <a:t>Νομικό πλαίσιο</a:t>
            </a:r>
          </a:p>
          <a:p>
            <a:r>
              <a:rPr lang="el-GR" sz="2400" dirty="0">
                <a:latin typeface="Bahnschrift Light SemiCondensed" panose="020B0502040204020203" pitchFamily="34" charset="0"/>
              </a:rPr>
              <a:t>Άρθρα </a:t>
            </a:r>
            <a:r>
              <a:rPr lang="el-GR" sz="2400" b="1" dirty="0">
                <a:latin typeface="Bahnschrift Light SemiCondensed" panose="020B0502040204020203" pitchFamily="34" charset="0"/>
              </a:rPr>
              <a:t>927, 983 και 985 ΚΠολΔ </a:t>
            </a:r>
          </a:p>
          <a:p>
            <a:r>
              <a:rPr lang="el-GR" sz="2400" dirty="0">
                <a:latin typeface="Bahnschrift Light SemiCondensed" panose="020B0502040204020203" pitchFamily="34" charset="0"/>
              </a:rPr>
              <a:t>Άρθρο </a:t>
            </a:r>
            <a:r>
              <a:rPr lang="el-GR" sz="2400" b="1" dirty="0">
                <a:latin typeface="Bahnschrift Light SemiCondensed" panose="020B0502040204020203" pitchFamily="34" charset="0"/>
              </a:rPr>
              <a:t>145 ν. 4270/2014 </a:t>
            </a:r>
            <a:r>
              <a:rPr lang="el-GR" sz="2400" dirty="0">
                <a:latin typeface="Bahnschrift Light SemiCondensed" panose="020B0502040204020203" pitchFamily="34" charset="0"/>
              </a:rPr>
              <a:t>- κατάσχεση εις χείρας του Δημοσίου ως τρίτου</a:t>
            </a:r>
          </a:p>
          <a:p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655225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Δήλωση Τρίτου στην πράξη</a:t>
            </a:r>
            <a:br>
              <a:rPr lang="el-GR" sz="4400" dirty="0">
                <a:latin typeface="Bahnschrift SemiCondensed" panose="020B0502040204020203" pitchFamily="34" charset="0"/>
              </a:rPr>
            </a:b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SemiCondensed" panose="020B0502040204020203" pitchFamily="34" charset="0"/>
              </a:rPr>
              <a:t>Επιλογή ιδιότητας και υπηρεσίας</a:t>
            </a:r>
            <a:endParaRPr lang="en-US" sz="2800" dirty="0">
              <a:latin typeface="Bahnschrift SemiCondensed" panose="020B0502040204020203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0FAD6-DF3E-437F-9D27-1A7787F98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3B317-0209-4B4A-A779-4D3F75B7693F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BE828-5C2A-464F-8917-BE23BF0E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75577-177E-46D7-AF19-F1F48E8C2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20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0A027A-1757-414E-86AF-A73CB2CBA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4256" y="1935699"/>
            <a:ext cx="6544448" cy="43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2491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2EB7AA-3FD7-40A9-A654-EBE614511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D6740-AE5B-4328-8597-EB288B3AD500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BDBBAA-8A6A-4490-B8CA-F115D3E2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746FB7-7A86-4195-A856-431278A12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21</a:t>
            </a:fld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13CDAA7-D157-4694-AD21-611EDDAFD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Δήλωση Τρίτου </a:t>
            </a:r>
            <a:br>
              <a:rPr lang="el-GR" sz="4400" dirty="0">
                <a:latin typeface="Bahnschrift SemiCondensed" panose="020B0502040204020203" pitchFamily="34" charset="0"/>
              </a:rPr>
            </a:b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SemiCondensed" panose="020B0502040204020203" pitchFamily="34" charset="0"/>
              </a:rPr>
              <a:t>Πληρεξούσιος δικηγόρος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SemiCondensed" panose="020B0502040204020203" pitchFamily="34" charset="0"/>
              </a:rPr>
              <a:t> - 1</a:t>
            </a:r>
            <a:endParaRPr lang="en-US" sz="2800" dirty="0">
              <a:latin typeface="Bahnschrift SemiCondensed" panose="020B0502040204020203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23080BE-FE8A-4D4F-ABB9-B27940D09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7" y="2002278"/>
            <a:ext cx="9239245" cy="425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1280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8AC7B9-5008-4549-83DB-0AB1A84CE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D6740-AE5B-4328-8597-EB288B3AD500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A3E3C6-5902-46BA-89D1-3F5E31B75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4094C6-17FA-4B6B-BAE9-D179E9D12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22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5EEE45-856F-4E58-A5E6-ABE42B2AB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4960" y="1966963"/>
            <a:ext cx="6151896" cy="425027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0D52BA5-7946-4E4D-A884-5AADF5A72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Δήλωση Τρίτου </a:t>
            </a:r>
            <a:br>
              <a:rPr lang="el-GR" sz="4400" dirty="0">
                <a:latin typeface="Bahnschrift SemiCondensed" panose="020B0502040204020203" pitchFamily="34" charset="0"/>
              </a:rPr>
            </a:b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SemiCondensed" panose="020B0502040204020203" pitchFamily="34" charset="0"/>
              </a:rPr>
              <a:t>Πληρεξούσιος δικηγόρος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SemiCondensed" panose="020B0502040204020203" pitchFamily="34" charset="0"/>
              </a:rPr>
              <a:t> - 2</a:t>
            </a:r>
            <a:endParaRPr lang="en-US" sz="2800" dirty="0"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8639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8AC7B9-5008-4549-83DB-0AB1A84CE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D6740-AE5B-4328-8597-EB288B3AD500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A3E3C6-5902-46BA-89D1-3F5E31B75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4094C6-17FA-4B6B-BAE9-D179E9D12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23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0D52BA5-7946-4E4D-A884-5AADF5A72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Δήλωση Τρίτου </a:t>
            </a:r>
            <a:br>
              <a:rPr lang="el-GR" sz="4400" dirty="0">
                <a:latin typeface="Bahnschrift SemiCondensed" panose="020B0502040204020203" pitchFamily="34" charset="0"/>
              </a:rPr>
            </a:b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SemiCondensed" panose="020B0502040204020203" pitchFamily="34" charset="0"/>
              </a:rPr>
              <a:t>Πληρεξούσιος δικηγόρος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SemiCondensed" panose="020B0502040204020203" pitchFamily="34" charset="0"/>
              </a:rPr>
              <a:t> - 3</a:t>
            </a:r>
            <a:endParaRPr lang="en-US" sz="2800" dirty="0">
              <a:latin typeface="Bahnschrift SemiCondensed" panose="020B0502040204020203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AF550-4899-4DA3-9B08-0A00601C8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2195147"/>
            <a:ext cx="10283985" cy="3793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7846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8AC7B9-5008-4549-83DB-0AB1A84CE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D6740-AE5B-4328-8597-EB288B3AD500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A3E3C6-5902-46BA-89D1-3F5E31B75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4094C6-17FA-4B6B-BAE9-D179E9D12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24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0D52BA5-7946-4E4D-A884-5AADF5A72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Δήλωση Τρίτου </a:t>
            </a:r>
            <a:br>
              <a:rPr lang="el-GR" sz="4400" dirty="0">
                <a:latin typeface="Bahnschrift SemiCondensed" panose="020B0502040204020203" pitchFamily="34" charset="0"/>
              </a:rPr>
            </a:b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SemiCondensed" panose="020B0502040204020203" pitchFamily="34" charset="0"/>
              </a:rPr>
              <a:t>Συμβολαιογράφος - 1</a:t>
            </a:r>
            <a:endParaRPr lang="en-US" sz="2800" dirty="0">
              <a:latin typeface="Bahnschrift SemiCondensed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0C948E-541F-4F60-8893-69DD4594C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116" y="1935403"/>
            <a:ext cx="9082787" cy="432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7737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8AC7B9-5008-4549-83DB-0AB1A84CE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D6740-AE5B-4328-8597-EB288B3AD500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A3E3C6-5902-46BA-89D1-3F5E31B75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4094C6-17FA-4B6B-BAE9-D179E9D12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25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0D52BA5-7946-4E4D-A884-5AADF5A72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Δήλωση Τρίτου </a:t>
            </a:r>
            <a:br>
              <a:rPr lang="el-GR" sz="4400" dirty="0">
                <a:latin typeface="Bahnschrift SemiCondensed" panose="020B0502040204020203" pitchFamily="34" charset="0"/>
              </a:rPr>
            </a:b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SemiCondensed" panose="020B0502040204020203" pitchFamily="34" charset="0"/>
              </a:rPr>
              <a:t>Συμβολαιογράφος - 2</a:t>
            </a:r>
            <a:endParaRPr lang="en-US" sz="2800" dirty="0">
              <a:latin typeface="Bahnschrift SemiCondensed" panose="020B05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56FEE1-672D-4BD5-9A8E-9CC3BD484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182" y="2139762"/>
            <a:ext cx="10058400" cy="341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8647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8AC7B9-5008-4549-83DB-0AB1A84CE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D6740-AE5B-4328-8597-EB288B3AD500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A3E3C6-5902-46BA-89D1-3F5E31B75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4094C6-17FA-4B6B-BAE9-D179E9D12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26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0D52BA5-7946-4E4D-A884-5AADF5A72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Δήλωση Τρίτου </a:t>
            </a:r>
            <a:br>
              <a:rPr lang="el-GR" sz="4400" dirty="0">
                <a:latin typeface="Bahnschrift SemiCondensed" panose="020B0502040204020203" pitchFamily="34" charset="0"/>
              </a:rPr>
            </a:b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SemiCondensed" panose="020B0502040204020203" pitchFamily="34" charset="0"/>
              </a:rPr>
              <a:t>Δημόσιος Φορέας / ΟΤΑ / ΝΠΔΔ</a:t>
            </a:r>
            <a:endParaRPr lang="en-US" sz="2800" dirty="0">
              <a:latin typeface="Bahnschrift SemiCondensed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0C948E-541F-4F60-8893-69DD4594C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116" y="1935403"/>
            <a:ext cx="9082787" cy="432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0298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8AC7B9-5008-4549-83DB-0AB1A84CE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D6740-AE5B-4328-8597-EB288B3AD500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A3E3C6-5902-46BA-89D1-3F5E31B75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4094C6-17FA-4B6B-BAE9-D179E9D12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27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0D52BA5-7946-4E4D-A884-5AADF5A72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322560" cy="1450757"/>
          </a:xfrm>
        </p:spPr>
        <p:txBody>
          <a:bodyPr>
            <a:noAutofit/>
          </a:bodyPr>
          <a:lstStyle/>
          <a:p>
            <a:r>
              <a:rPr lang="el-GR" sz="3200" dirty="0">
                <a:latin typeface="Bahnschrift SemiCondensed" panose="020B0502040204020203" pitchFamily="34" charset="0"/>
              </a:rPr>
              <a:t>Αναζήτηση και Θέαση </a:t>
            </a:r>
            <a:r>
              <a:rPr lang="el-GR" sz="3200">
                <a:latin typeface="Bahnschrift SemiCondensed" panose="020B0502040204020203" pitchFamily="34" charset="0"/>
              </a:rPr>
              <a:t>Δηλώσεων από εξουσιοδοτημένο</a:t>
            </a:r>
            <a:r>
              <a:rPr lang="el-GR" sz="3200" dirty="0">
                <a:latin typeface="Bahnschrift SemiCondensed" panose="020B0502040204020203" pitchFamily="34" charset="0"/>
              </a:rPr>
              <a:t>/πληρεξούσιο δικηγόρο οφειλέτη/κατασχόντος</a:t>
            </a:r>
            <a:endParaRPr lang="en-US" sz="3200" dirty="0">
              <a:latin typeface="Bahnschrift SemiCondensed" panose="020B0502040204020203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584538A-CA14-4FE4-979D-8F38AC7EA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2084" y="1917447"/>
            <a:ext cx="9168472" cy="438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1584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A10CEF0-AB3F-4F8D-9EDC-4196AB96A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2165223"/>
          </a:xfrm>
        </p:spPr>
        <p:txBody>
          <a:bodyPr>
            <a:normAutofit/>
          </a:bodyPr>
          <a:lstStyle/>
          <a:p>
            <a:pPr algn="ctr"/>
            <a:r>
              <a:rPr lang="el-GR" sz="4800" dirty="0">
                <a:solidFill>
                  <a:schemeClr val="tx1"/>
                </a:solidFill>
                <a:latin typeface="Bahnschrift Light Condensed" panose="020B0502040204020203" pitchFamily="34" charset="0"/>
              </a:rPr>
              <a:t>Ευχαριστούμε για την προσοχή σας.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4609C0-A202-4768-BFD3-B6F1898CD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36A25-1F1F-4F3E-80EF-4324772B2FDD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8D27A-87E7-492C-A7D5-41D0F3654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717FB-74E5-430A-A0DE-04D0526AB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28</a:t>
            </a:fld>
            <a:endParaRPr lang="en-US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F43DD7E4-9ADF-44D0-9F07-2CAD39EC9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804" y="4753532"/>
            <a:ext cx="2549981" cy="75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60E45AA1-1181-4E3D-81AA-C7DEB1086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506" y="4714247"/>
            <a:ext cx="2979501" cy="793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038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Εντολή προς εκτέλεση</a:t>
            </a:r>
            <a:endParaRPr lang="en-US" sz="4400" dirty="0">
              <a:latin typeface="Bahnschrift SemiCondensed" panose="020B0502040204020203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0FAD6-DF3E-437F-9D27-1A7787F98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12C4-7B61-4C4C-A0EF-7E223096BD95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BE828-5C2A-464F-8917-BE23BF0E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75577-177E-46D7-AF19-F1F48E8C2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C86A21A-3219-455F-A424-7EBDB65F77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2070100"/>
            <a:ext cx="10058400" cy="3863340"/>
          </a:xfrm>
        </p:spPr>
        <p:txBody>
          <a:bodyPr>
            <a:normAutofit fontScale="92500" lnSpcReduction="10000"/>
          </a:bodyPr>
          <a:lstStyle/>
          <a:p>
            <a:r>
              <a:rPr lang="el-GR" sz="2800" dirty="0">
                <a:latin typeface="Bahnschrift Light SemiCondensed" panose="020B0502040204020203" pitchFamily="34" charset="0"/>
              </a:rPr>
              <a:t>Δίδεται από τον πληρεξούσιο δικηγόρο του επισπεύδοντα επί εκτελεστού τίτλου ή απόφασης και χρονολογείται.</a:t>
            </a:r>
          </a:p>
          <a:p>
            <a:r>
              <a:rPr lang="el-GR" sz="2800" dirty="0">
                <a:latin typeface="Bahnschrift SemiCondensed" panose="020B0502040204020203" pitchFamily="34" charset="0"/>
              </a:rPr>
              <a:t>Πρέπει να ορίζει: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sz="2400" dirty="0">
                <a:latin typeface="Bahnschrift Light SemiCondensed" panose="020B0502040204020203" pitchFamily="34" charset="0"/>
              </a:rPr>
              <a:t>Τον/τους </a:t>
            </a:r>
            <a:r>
              <a:rPr lang="el-GR" sz="2400" b="1" dirty="0">
                <a:latin typeface="Bahnschrift Light SemiCondensed" panose="020B0502040204020203" pitchFamily="34" charset="0"/>
              </a:rPr>
              <a:t>τρίτο/τρίτους,</a:t>
            </a:r>
            <a:r>
              <a:rPr lang="el-GR" sz="2400" dirty="0">
                <a:latin typeface="Bahnschrift Light SemiCondensed" panose="020B0502040204020203" pitchFamily="34" charset="0"/>
              </a:rPr>
              <a:t> εις χείρας των οποίων επιβάλλεται η κατάσχεση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sz="2400" dirty="0">
                <a:latin typeface="Bahnschrift Light SemiCondensed" panose="020B0502040204020203" pitchFamily="34" charset="0"/>
              </a:rPr>
              <a:t>Το </a:t>
            </a:r>
            <a:r>
              <a:rPr lang="el-GR" sz="2400" b="1" dirty="0">
                <a:latin typeface="Bahnschrift Light SemiCondensed" panose="020B0502040204020203" pitchFamily="34" charset="0"/>
              </a:rPr>
              <a:t>ακριβές αντικείμενο της κατάσχεσης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sz="2400" b="1" dirty="0">
                <a:latin typeface="Bahnschrift Light SemiCondensed" panose="020B0502040204020203" pitchFamily="34" charset="0"/>
              </a:rPr>
              <a:t>Αντίκλητο</a:t>
            </a:r>
            <a:r>
              <a:rPr lang="el-GR" sz="2400" dirty="0">
                <a:latin typeface="Bahnschrift Light SemiCondensed" panose="020B0502040204020203" pitchFamily="34" charset="0"/>
              </a:rPr>
              <a:t> που κατοικεί στην περιφέρεια του πρωτοδικείου της κατοικίας του οφειλέτη, αν εκείνος υπέρ του οποίου γίνεται η κατάσχεση δεν κατοικεί στην περιφέρεια του πρωτοδικείου της κατοικίας του οφειλέτη.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802941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Διενέργεια Κατάσχεσης</a:t>
            </a:r>
            <a:endParaRPr lang="en-US" sz="4400" dirty="0">
              <a:latin typeface="Bahnschrift SemiCondensed" panose="020B0502040204020203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0FAD6-DF3E-437F-9D27-1A7787F98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8765A-4D6F-4709-9E43-955C8935C3CC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BE828-5C2A-464F-8917-BE23BF0E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75577-177E-46D7-AF19-F1F48E8C2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</a:t>
            </a:fld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C86A21A-3219-455F-A424-7EBDB65F77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2070100"/>
            <a:ext cx="10058400" cy="3863340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sz="2800" dirty="0">
                <a:latin typeface="Bahnschrift Light SemiCondensed" panose="020B0502040204020203" pitchFamily="34" charset="0"/>
              </a:rPr>
              <a:t>Διενεργείται από </a:t>
            </a:r>
            <a:r>
              <a:rPr lang="el-GR" sz="2800" b="1" dirty="0">
                <a:latin typeface="Bahnschrift Light SemiCondensed" panose="020B0502040204020203" pitchFamily="34" charset="0"/>
              </a:rPr>
              <a:t>δικαστικό επιμελητή της περιφέρειας κατοικίας/έδρας του οφειλέτη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sz="2800" dirty="0">
                <a:latin typeface="Bahnschrift Light SemiCondensed" panose="020B0502040204020203" pitchFamily="34" charset="0"/>
              </a:rPr>
              <a:t>Συντάσσεται στην </a:t>
            </a:r>
            <a:r>
              <a:rPr lang="el-GR" sz="2800" b="1" dirty="0">
                <a:latin typeface="Bahnschrift Light SemiCondensed" panose="020B0502040204020203" pitchFamily="34" charset="0"/>
              </a:rPr>
              <a:t>έδρα του δικαστικού επιμελητή</a:t>
            </a:r>
            <a:r>
              <a:rPr lang="el-GR" sz="2800" dirty="0">
                <a:latin typeface="Bahnschrift Light SemiCondensed" panose="020B0502040204020203" pitchFamily="34" charset="0"/>
              </a:rPr>
              <a:t>, </a:t>
            </a:r>
            <a:r>
              <a:rPr lang="el-GR" sz="2800" b="1" dirty="0">
                <a:latin typeface="Bahnschrift Light SemiCondensed" panose="020B0502040204020203" pitchFamily="34" charset="0"/>
              </a:rPr>
              <a:t>χωρίς σύμπραξη μάρτυρα,</a:t>
            </a:r>
            <a:r>
              <a:rPr lang="el-GR" sz="2800" dirty="0">
                <a:latin typeface="Bahnschrift Light SemiCondensed" panose="020B0502040204020203" pitchFamily="34" charset="0"/>
              </a:rPr>
              <a:t> μετά τη δημιουργία του </a:t>
            </a:r>
            <a:r>
              <a:rPr lang="el-GR" sz="2800" b="1" dirty="0">
                <a:latin typeface="Bahnschrift Light SemiCondensed" panose="020B0502040204020203" pitchFamily="34" charset="0"/>
              </a:rPr>
              <a:t>Μοναδικού Κωδικού Δήλωσης (ΜΚΔ) </a:t>
            </a:r>
            <a:r>
              <a:rPr lang="el-GR" sz="2800" dirty="0">
                <a:latin typeface="Bahnschrift Light SemiCondensed" panose="020B0502040204020203" pitchFamily="34" charset="0"/>
              </a:rPr>
              <a:t>στο portal.odee.gr</a:t>
            </a:r>
          </a:p>
        </p:txBody>
      </p:sp>
    </p:spTree>
    <p:extLst>
      <p:ext uri="{BB962C8B-B14F-4D97-AF65-F5344CB8AC3E}">
        <p14:creationId xmlns:p14="http://schemas.microsoft.com/office/powerpoint/2010/main" val="1165834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Επίδοση κατασχετήριας έκθεσης</a:t>
            </a:r>
            <a:br>
              <a:rPr lang="el-GR" sz="4400" dirty="0">
                <a:latin typeface="Bahnschrift SemiCondensed" panose="020B0502040204020203" pitchFamily="34" charset="0"/>
              </a:rPr>
            </a:b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SemiCondensed" panose="020B0502040204020203" pitchFamily="34" charset="0"/>
              </a:rPr>
              <a:t>ακριβές αντίγραφο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0FAD6-DF3E-437F-9D27-1A7787F98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F6F0E-838D-4FA5-A0B2-43A2832BFDBA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BE828-5C2A-464F-8917-BE23BF0E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75577-177E-46D7-AF19-F1F48E8C2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5</a:t>
            </a:fld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C86A21A-3219-455F-A424-7EBDB65F77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27760" y="2070100"/>
            <a:ext cx="9753600" cy="3863340"/>
          </a:xfrm>
        </p:spPr>
        <p:txBody>
          <a:bodyPr>
            <a:normAutofit fontScale="92500"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sz="2800" b="1" dirty="0">
                <a:latin typeface="Bahnschrift Light SemiCondensed" panose="020B0502040204020203" pitchFamily="34" charset="0"/>
              </a:rPr>
              <a:t>Στον τρίτο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sz="2800" b="1" dirty="0">
                <a:latin typeface="Bahnschrift Light SemiCondensed" panose="020B0502040204020203" pitchFamily="34" charset="0"/>
              </a:rPr>
              <a:t>Στον οφειλέτη - </a:t>
            </a:r>
            <a:r>
              <a:rPr lang="el-GR" sz="2800" dirty="0">
                <a:latin typeface="Bahnschrift Light SemiCondensed" panose="020B0502040204020203" pitchFamily="34" charset="0"/>
              </a:rPr>
              <a:t>το αργότερο </a:t>
            </a:r>
            <a:r>
              <a:rPr lang="el-GR" sz="2800" b="1" dirty="0">
                <a:latin typeface="Bahnschrift Light SemiCondensed" panose="020B0502040204020203" pitchFamily="34" charset="0"/>
              </a:rPr>
              <a:t>εντός 8 ημερών </a:t>
            </a:r>
            <a:r>
              <a:rPr lang="el-GR" sz="2800" dirty="0">
                <a:latin typeface="Bahnschrift Light SemiCondensed" panose="020B0502040204020203" pitchFamily="34" charset="0"/>
              </a:rPr>
              <a:t>από την επίδοση στον τρίτο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sz="2800" dirty="0">
                <a:latin typeface="Bahnschrift Light SemiCondensed" panose="020B0502040204020203" pitchFamily="34" charset="0"/>
              </a:rPr>
              <a:t>Το χρονικό διάστημα από </a:t>
            </a:r>
            <a:r>
              <a:rPr lang="el-GR" sz="2800" b="1" dirty="0">
                <a:latin typeface="Bahnschrift Light SemiCondensed" panose="020B0502040204020203" pitchFamily="34" charset="0"/>
              </a:rPr>
              <a:t>1 έως 31 Αυγούστου</a:t>
            </a:r>
            <a:r>
              <a:rPr lang="el-GR" sz="2800" dirty="0">
                <a:latin typeface="Bahnschrift Light SemiCondensed" panose="020B0502040204020203" pitchFamily="34" charset="0"/>
              </a:rPr>
              <a:t> δεν υπολογίζεται για τις προθεσμίες των άρθρων</a:t>
            </a:r>
            <a:r>
              <a:rPr lang="en-US" sz="2800" dirty="0">
                <a:latin typeface="Bahnschrift Light SemiCondensed" panose="020B0502040204020203" pitchFamily="34" charset="0"/>
              </a:rPr>
              <a:t>:</a:t>
            </a:r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l-GR" sz="2000" b="1" dirty="0">
                <a:latin typeface="Bahnschrift Light SemiCondensed" panose="020B0502040204020203" pitchFamily="34" charset="0"/>
              </a:rPr>
              <a:t>983</a:t>
            </a:r>
            <a:r>
              <a:rPr lang="el-GR" sz="2000" dirty="0">
                <a:latin typeface="Bahnschrift Light SemiCondensed" panose="020B0502040204020203" pitchFamily="34" charset="0"/>
              </a:rPr>
              <a:t> παρ. 2 </a:t>
            </a:r>
            <a:r>
              <a:rPr lang="el-GR" sz="2000" dirty="0"/>
              <a:t>— </a:t>
            </a:r>
            <a:r>
              <a:rPr lang="el-GR" sz="2000" dirty="0">
                <a:latin typeface="Bahnschrift Light SemiCondensed" panose="020B0502040204020203" pitchFamily="34" charset="0"/>
              </a:rPr>
              <a:t>επίδοση σε εκείνον κατά του οποίου γίνεται η κατάσχεση</a:t>
            </a:r>
            <a:endParaRPr lang="en-US" sz="2000" dirty="0">
              <a:latin typeface="Bahnschrift Light SemiCondensed" panose="020B0502040204020203" pitchFamily="34" charset="0"/>
            </a:endParaRPr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l-GR" sz="2000" b="1" dirty="0">
                <a:latin typeface="Bahnschrift Light SemiCondensed" panose="020B0502040204020203" pitchFamily="34" charset="0"/>
              </a:rPr>
              <a:t>985</a:t>
            </a:r>
            <a:r>
              <a:rPr lang="el-GR" sz="2000" dirty="0">
                <a:latin typeface="Bahnschrift Light SemiCondensed" panose="020B0502040204020203" pitchFamily="34" charset="0"/>
              </a:rPr>
              <a:t> παρ. 1 </a:t>
            </a:r>
            <a:r>
              <a:rPr lang="el-GR" sz="2000" dirty="0"/>
              <a:t>— </a:t>
            </a:r>
            <a:r>
              <a:rPr lang="el-GR" sz="2000" dirty="0">
                <a:latin typeface="Bahnschrift Light SemiCondensed" panose="020B0502040204020203" pitchFamily="34" charset="0"/>
              </a:rPr>
              <a:t>δήλωση τρίτου</a:t>
            </a:r>
            <a:endParaRPr lang="en-US" sz="2000" dirty="0">
              <a:latin typeface="Bahnschrift Light SemiCondensed" panose="020B0502040204020203" pitchFamily="34" charset="0"/>
            </a:endParaRPr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l-GR" sz="2000" b="1" dirty="0">
                <a:latin typeface="Bahnschrift Light SemiCondensed" panose="020B0502040204020203" pitchFamily="34" charset="0"/>
              </a:rPr>
              <a:t>986</a:t>
            </a:r>
            <a:r>
              <a:rPr lang="el-GR" sz="2000" dirty="0">
                <a:latin typeface="Bahnschrift Light SemiCondensed" panose="020B0502040204020203" pitchFamily="34" charset="0"/>
              </a:rPr>
              <a:t> </a:t>
            </a:r>
            <a:r>
              <a:rPr lang="el-GR" sz="2000" dirty="0"/>
              <a:t>— </a:t>
            </a:r>
            <a:r>
              <a:rPr lang="el-GR" sz="2000" dirty="0">
                <a:latin typeface="Bahnschrift Light SemiCondensed" panose="020B0502040204020203" pitchFamily="34" charset="0"/>
              </a:rPr>
              <a:t>άσκηση ανακοπής</a:t>
            </a:r>
            <a:endParaRPr lang="en-US" sz="2000" dirty="0">
              <a:latin typeface="Bahnschrift Light SemiCondensed" panose="020B0502040204020203" pitchFamily="34" charset="0"/>
            </a:endParaRPr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l-GR" sz="2000" b="1" dirty="0">
                <a:latin typeface="Bahnschrift Light SemiCondensed" panose="020B0502040204020203" pitchFamily="34" charset="0"/>
              </a:rPr>
              <a:t>988</a:t>
            </a:r>
            <a:r>
              <a:rPr lang="el-GR" sz="2000" dirty="0">
                <a:latin typeface="Bahnschrift Light SemiCondensed" panose="020B0502040204020203" pitchFamily="34" charset="0"/>
              </a:rPr>
              <a:t> παρ. 1 </a:t>
            </a:r>
            <a:r>
              <a:rPr lang="el-GR" sz="2000" dirty="0"/>
              <a:t>—</a:t>
            </a:r>
            <a:r>
              <a:rPr lang="el-GR" sz="2000" dirty="0">
                <a:latin typeface="Bahnschrift Light SemiCondensed" panose="020B0502040204020203" pitchFamily="34" charset="0"/>
              </a:rPr>
              <a:t> καταβολή ποσού στον επισπεύδοντα</a:t>
            </a:r>
          </a:p>
        </p:txBody>
      </p:sp>
    </p:spTree>
    <p:extLst>
      <p:ext uri="{BB962C8B-B14F-4D97-AF65-F5344CB8AC3E}">
        <p14:creationId xmlns:p14="http://schemas.microsoft.com/office/powerpoint/2010/main" val="386434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Υποχρεωτικά στοιχεία έκθεσης</a:t>
            </a:r>
            <a:endParaRPr lang="en-US" sz="4400" dirty="0">
              <a:latin typeface="Bahnschrift SemiCondensed" panose="020B0502040204020203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0FAD6-DF3E-437F-9D27-1A7787F98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B6CC8-0FF7-465B-AEF4-6517A1EF2798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BE828-5C2A-464F-8917-BE23BF0E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75577-177E-46D7-AF19-F1F48E8C2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6</a:t>
            </a:fld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C86A21A-3219-455F-A424-7EBDB65F77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2070100"/>
            <a:ext cx="4886960" cy="3274060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dirty="0">
                <a:latin typeface="Bahnschrift Light SemiCondensed" panose="020B0502040204020203" pitchFamily="34" charset="0"/>
              </a:rPr>
              <a:t>απαραίτητα στοιχεία του </a:t>
            </a:r>
            <a:r>
              <a:rPr lang="el-GR" b="1" dirty="0">
                <a:latin typeface="Bahnschrift Light SemiCondensed" panose="020B0502040204020203" pitchFamily="34" charset="0"/>
              </a:rPr>
              <a:t>άρθρου 117 και της παρ. 3 του άρθρου 118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dirty="0">
                <a:latin typeface="Bahnschrift Light SemiCondensed" panose="020B0502040204020203" pitchFamily="34" charset="0"/>
              </a:rPr>
              <a:t>αναφορά του </a:t>
            </a:r>
            <a:r>
              <a:rPr lang="el-GR" b="1" dirty="0">
                <a:latin typeface="Bahnschrift Light SemiCondensed" panose="020B0502040204020203" pitchFamily="34" charset="0"/>
              </a:rPr>
              <a:t>εκτελεστού τίτλου </a:t>
            </a:r>
            <a:r>
              <a:rPr lang="el-GR" dirty="0">
                <a:latin typeface="Bahnschrift Light SemiCondensed" panose="020B0502040204020203" pitchFamily="34" charset="0"/>
              </a:rPr>
              <a:t>και της </a:t>
            </a:r>
            <a:r>
              <a:rPr lang="el-GR" b="1" dirty="0">
                <a:latin typeface="Bahnschrift Light SemiCondensed" panose="020B0502040204020203" pitchFamily="34" charset="0"/>
              </a:rPr>
              <a:t>έκθεσης επίδοσης της επιταγής </a:t>
            </a:r>
            <a:r>
              <a:rPr lang="el-GR" dirty="0">
                <a:latin typeface="Bahnschrift Light SemiCondensed" panose="020B0502040204020203" pitchFamily="34" charset="0"/>
              </a:rPr>
              <a:t>στον οφειλέτη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b="1" dirty="0">
                <a:latin typeface="Bahnschrift Light SemiCondensed" panose="020B0502040204020203" pitchFamily="34" charset="0"/>
              </a:rPr>
              <a:t>αντικείμενο κατάσχεσης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b="1" dirty="0">
                <a:latin typeface="Bahnschrift Light SemiCondensed" panose="020B0502040204020203" pitchFamily="34" charset="0"/>
              </a:rPr>
              <a:t>ποσό</a:t>
            </a:r>
            <a:r>
              <a:rPr lang="el-GR" dirty="0">
                <a:latin typeface="Bahnschrift Light SemiCondensed" panose="020B0502040204020203" pitchFamily="34" charset="0"/>
              </a:rPr>
              <a:t> για το οποίο επιβάλλεται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dirty="0">
                <a:latin typeface="Bahnschrift Light SemiCondensed" panose="020B0502040204020203" pitchFamily="34" charset="0"/>
              </a:rPr>
              <a:t>ακριβές </a:t>
            </a:r>
            <a:r>
              <a:rPr lang="el-GR" b="1" dirty="0">
                <a:latin typeface="Bahnschrift Light SemiCondensed" panose="020B0502040204020203" pitchFamily="34" charset="0"/>
              </a:rPr>
              <a:t>ποσό εξόδων </a:t>
            </a:r>
            <a:r>
              <a:rPr lang="el-GR" dirty="0">
                <a:latin typeface="Bahnschrift Light SemiCondensed" panose="020B0502040204020203" pitchFamily="34" charset="0"/>
              </a:rPr>
              <a:t>(αμοιβή κατασχετήριας έκθεσης, αντιγράφων και επιδόσεων)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7269A180-DAAE-492E-830C-F2206D928BA4}"/>
              </a:ext>
            </a:extLst>
          </p:cNvPr>
          <p:cNvSpPr txBox="1">
            <a:spLocks/>
          </p:cNvSpPr>
          <p:nvPr/>
        </p:nvSpPr>
        <p:spPr>
          <a:xfrm>
            <a:off x="6268720" y="2070100"/>
            <a:ext cx="5374640" cy="354838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b="1" dirty="0">
                <a:latin typeface="Bahnschrift Light SemiCondensed" panose="020B0502040204020203" pitchFamily="34" charset="0"/>
              </a:rPr>
              <a:t>απαγόρευση στον τρίτο </a:t>
            </a:r>
            <a:r>
              <a:rPr lang="el-GR" dirty="0">
                <a:latin typeface="Bahnschrift Light SemiCondensed" panose="020B0502040204020203" pitchFamily="34" charset="0"/>
              </a:rPr>
              <a:t>να καταβάλει στον οφειλέτη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b="1" dirty="0">
                <a:latin typeface="Bahnschrift Light SemiCondensed" panose="020B0502040204020203" pitchFamily="34" charset="0"/>
              </a:rPr>
              <a:t>διορισμός αντικλήτου </a:t>
            </a:r>
            <a:r>
              <a:rPr lang="el-GR" dirty="0">
                <a:latin typeface="Bahnschrift Light SemiCondensed" panose="020B0502040204020203" pitchFamily="34" charset="0"/>
              </a:rPr>
              <a:t>(αν χρειάζεται)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dirty="0">
                <a:latin typeface="Bahnschrift Light SemiCondensed" panose="020B0502040204020203" pitchFamily="34" charset="0"/>
              </a:rPr>
              <a:t>αναγραφή του </a:t>
            </a:r>
            <a:r>
              <a:rPr lang="el-GR" b="1" dirty="0">
                <a:latin typeface="Bahnschrift Light SemiCondensed" panose="020B0502040204020203" pitchFamily="34" charset="0"/>
              </a:rPr>
              <a:t>Μοναδικού Κωδικού Δήλωσης (ΜΚΔ)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l-GR" b="1" dirty="0">
                <a:latin typeface="Bahnschrift Light SemiCondensed" panose="020B0502040204020203" pitchFamily="34" charset="0"/>
              </a:rPr>
              <a:t>προθεσμία δήλωσης τρίτου </a:t>
            </a:r>
            <a:r>
              <a:rPr lang="el-GR" dirty="0">
                <a:latin typeface="Bahnschrift Light SemiCondensed" panose="020B0502040204020203" pitchFamily="34" charset="0"/>
              </a:rPr>
              <a:t>(οκταήμερη ή τριακονθήμερη) και τρόπος ηλεκτρονικής υποβολής στην πλατφόρμα portal.odee.gr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l-GR" dirty="0">
              <a:latin typeface="Bahnschrift Light SemiCondensed" panose="020B0502040204020203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l-GR" dirty="0">
              <a:latin typeface="Bahnschrift Light SemiCondensed" panose="020B0502040204020203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l-GR" dirty="0">
              <a:latin typeface="Bahnschrift Light SemiCondensed" panose="020B05020402040202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C1FA5E-6E4F-4A22-AB37-72650835D31A}"/>
              </a:ext>
            </a:extLst>
          </p:cNvPr>
          <p:cNvSpPr txBox="1"/>
          <p:nvPr/>
        </p:nvSpPr>
        <p:spPr>
          <a:xfrm>
            <a:off x="1036320" y="5523508"/>
            <a:ext cx="101193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el-GR" sz="2400" dirty="0">
                <a:solidFill>
                  <a:schemeClr val="accent2"/>
                </a:solidFill>
              </a:rPr>
              <a:t>ⓘ</a:t>
            </a:r>
            <a:r>
              <a:rPr lang="el-GR" sz="2400" dirty="0"/>
              <a:t> </a:t>
            </a:r>
            <a:r>
              <a:rPr lang="el-GR" sz="2400" b="1" dirty="0">
                <a:latin typeface="Bahnschrift Light SemiCondensed" panose="020B0502040204020203" pitchFamily="34" charset="0"/>
              </a:rPr>
              <a:t>Προσοχή</a:t>
            </a:r>
            <a:r>
              <a:rPr lang="el-GR" sz="24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: </a:t>
            </a:r>
            <a:r>
              <a:rPr lang="el-G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να αναγράφεται ο </a:t>
            </a:r>
            <a:r>
              <a:rPr lang="el-G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τρόπος υποβολής κατά περίπτωση </a:t>
            </a:r>
          </a:p>
          <a:p>
            <a:pPr lvl="0">
              <a:spcAft>
                <a:spcPts val="0"/>
              </a:spcAft>
            </a:pPr>
            <a:r>
              <a:rPr lang="el-G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</a:rPr>
              <a:t>(πληρεξούσιος δικηγόρος, συμβολαιογράφος, Δημόσιο) </a:t>
            </a:r>
          </a:p>
        </p:txBody>
      </p:sp>
    </p:spTree>
    <p:extLst>
      <p:ext uri="{BB962C8B-B14F-4D97-AF65-F5344CB8AC3E}">
        <p14:creationId xmlns:p14="http://schemas.microsoft.com/office/powerpoint/2010/main" val="3487123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Δημιουργία ΜΚΔ</a:t>
            </a:r>
            <a:br>
              <a:rPr lang="el-GR" sz="4400" dirty="0">
                <a:latin typeface="Bahnschrift SemiCondensed" panose="020B0502040204020203" pitchFamily="34" charset="0"/>
              </a:rPr>
            </a:b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SemiCondensed" panose="020B0502040204020203" pitchFamily="34" charset="0"/>
              </a:rPr>
              <a:t>portal.odee.gr</a:t>
            </a:r>
            <a:endParaRPr lang="en-US" sz="4400" dirty="0">
              <a:latin typeface="Bahnschrift SemiCondensed" panose="020B0502040204020203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0FAD6-DF3E-437F-9D27-1A7787F98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87646-82E5-47BF-BE66-190916AEF70A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BE828-5C2A-464F-8917-BE23BF0E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75577-177E-46D7-AF19-F1F48E8C2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7</a:t>
            </a:fld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C86A21A-3219-455F-A424-7EBDB65F77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8" y="2059940"/>
            <a:ext cx="10363201" cy="3863340"/>
          </a:xfrm>
        </p:spPr>
        <p:txBody>
          <a:bodyPr>
            <a:normAutofit/>
          </a:bodyPr>
          <a:lstStyle/>
          <a:p>
            <a:pPr marL="0" indent="0">
              <a:buClr>
                <a:schemeClr val="accent2"/>
              </a:buClr>
              <a:buNone/>
            </a:pPr>
            <a:r>
              <a:rPr lang="el-GR" sz="2400" dirty="0">
                <a:latin typeface="Bahnschrift SemiCondensed" panose="020B0502040204020203" pitchFamily="34" charset="0"/>
              </a:rPr>
              <a:t> Διαδικασία</a:t>
            </a:r>
          </a:p>
          <a:p>
            <a:pPr marL="457200" indent="-457200">
              <a:buClr>
                <a:schemeClr val="accent2"/>
              </a:buClr>
              <a:buFont typeface="+mj-lt"/>
              <a:buAutoNum type="arabicPeriod"/>
            </a:pPr>
            <a:r>
              <a:rPr lang="el-GR" b="1" dirty="0">
                <a:latin typeface="Bahnschrift Light SemiCondensed" panose="020B0502040204020203" pitchFamily="34" charset="0"/>
              </a:rPr>
              <a:t>Είσοδος </a:t>
            </a:r>
            <a:r>
              <a:rPr lang="el-GR" dirty="0">
                <a:latin typeface="Bahnschrift Light SemiCondensed" panose="020B0502040204020203" pitchFamily="34" charset="0"/>
              </a:rPr>
              <a:t>πιστοποιημένου, κατά τόπο αρμόδιου Δικαστικού Επιμελητή με τους κωδικούς του</a:t>
            </a:r>
          </a:p>
          <a:p>
            <a:pPr marL="457200" indent="-457200">
              <a:buClr>
                <a:schemeClr val="accent2"/>
              </a:buClr>
              <a:buFont typeface="+mj-lt"/>
              <a:buAutoNum type="arabicPeriod"/>
            </a:pPr>
            <a:r>
              <a:rPr lang="el-GR" b="1" dirty="0">
                <a:latin typeface="Bahnschrift Light SemiCondensed" panose="020B0502040204020203" pitchFamily="34" charset="0"/>
              </a:rPr>
              <a:t>Επιλογή υπηρεσίας</a:t>
            </a:r>
            <a:r>
              <a:rPr lang="en-US" b="1" dirty="0">
                <a:latin typeface="Bahnschrift Light SemiCondensed" panose="020B0502040204020203" pitchFamily="34" charset="0"/>
              </a:rPr>
              <a:t>: </a:t>
            </a:r>
            <a:r>
              <a:rPr lang="el-GR" dirty="0">
                <a:latin typeface="Bahnschrift Light SemiCondensed" panose="020B0502040204020203" pitchFamily="34" charset="0"/>
              </a:rPr>
              <a:t>«Κατάσχεση εις χείρας τρίτου» → «Δημιουργία ΜΚΔ»</a:t>
            </a:r>
          </a:p>
          <a:p>
            <a:pPr marL="457200" indent="-457200">
              <a:buClr>
                <a:schemeClr val="accent2"/>
              </a:buClr>
              <a:buFont typeface="+mj-lt"/>
              <a:buAutoNum type="arabicPeriod"/>
            </a:pPr>
            <a:r>
              <a:rPr lang="el-GR" b="1" dirty="0">
                <a:latin typeface="Bahnschrift Light SemiCondensed" panose="020B0502040204020203" pitchFamily="34" charset="0"/>
              </a:rPr>
              <a:t>Συμπλήρωση στοιχείων</a:t>
            </a:r>
            <a:r>
              <a:rPr lang="en-US" b="1" dirty="0">
                <a:latin typeface="Bahnschrift Light SemiCondensed" panose="020B0502040204020203" pitchFamily="34" charset="0"/>
              </a:rPr>
              <a:t>: </a:t>
            </a:r>
            <a:r>
              <a:rPr lang="el-GR" dirty="0">
                <a:latin typeface="Bahnschrift Light SemiCondensed" panose="020B0502040204020203" pitchFamily="34" charset="0"/>
              </a:rPr>
              <a:t>Αριθμός κατασχετήριας έκθεσης • Κεντρικό Πρωτοδικείο κατοικίας/έδρας οφειλέτη</a:t>
            </a:r>
          </a:p>
          <a:p>
            <a:pPr marL="0" indent="0">
              <a:buClr>
                <a:schemeClr val="accent2"/>
              </a:buClr>
              <a:buNone/>
            </a:pPr>
            <a:r>
              <a:rPr lang="el-GR" b="1" dirty="0">
                <a:latin typeface="Bahnschrift Light SemiCondensed" panose="020B0502040204020203" pitchFamily="34" charset="0"/>
              </a:rPr>
              <a:t> </a:t>
            </a:r>
            <a:r>
              <a:rPr lang="el-GR" sz="2400" dirty="0">
                <a:latin typeface="Bahnschrift SemiCondensed" panose="020B0502040204020203" pitchFamily="34" charset="0"/>
              </a:rPr>
              <a:t>Αποτέλεσμα → Αυτόματη δημιουργία ΜΚΔ</a:t>
            </a:r>
          </a:p>
          <a:p>
            <a:pPr marL="0" indent="0">
              <a:buClr>
                <a:schemeClr val="accent2"/>
              </a:buClr>
              <a:buNone/>
            </a:pPr>
            <a:r>
              <a:rPr lang="el-GR" sz="2000" dirty="0">
                <a:solidFill>
                  <a:schemeClr val="accent2"/>
                </a:solidFill>
              </a:rPr>
              <a:t>✦</a:t>
            </a:r>
            <a:r>
              <a:rPr lang="el-GR" sz="2400" b="1" dirty="0">
                <a:latin typeface="Bahnschrift Light SemiCondensed" panose="020B0502040204020203" pitchFamily="34" charset="0"/>
              </a:rPr>
              <a:t> </a:t>
            </a:r>
            <a:r>
              <a:rPr lang="el-GR" b="1" dirty="0">
                <a:latin typeface="Bahnschrift Light SemiCondensed" panose="020B0502040204020203" pitchFamily="34" charset="0"/>
              </a:rPr>
              <a:t>Συμβουλή</a:t>
            </a:r>
            <a:r>
              <a:rPr lang="el-GR" dirty="0">
                <a:latin typeface="Bahnschrift Light SemiCondensed" panose="020B0502040204020203" pitchFamily="34" charset="0"/>
              </a:rPr>
              <a:t>: Αναγραφή του ΜΚΔ στην </a:t>
            </a:r>
            <a:r>
              <a:rPr lang="el-GR" b="1" dirty="0">
                <a:latin typeface="Bahnschrift Light SemiCondensed" panose="020B0502040204020203" pitchFamily="34" charset="0"/>
              </a:rPr>
              <a:t>επικεφαλίδα και στο σώμα </a:t>
            </a:r>
            <a:r>
              <a:rPr lang="el-GR" dirty="0">
                <a:latin typeface="Bahnschrift Light SemiCondensed" panose="020B0502040204020203" pitchFamily="34" charset="0"/>
              </a:rPr>
              <a:t>της κατασχετήριας έκθεσης.</a:t>
            </a:r>
          </a:p>
          <a:p>
            <a:pPr marL="457200" indent="-457200">
              <a:buClr>
                <a:schemeClr val="accent2"/>
              </a:buClr>
              <a:buFont typeface="+mj-lt"/>
              <a:buAutoNum type="arabicPeriod"/>
            </a:pPr>
            <a:endParaRPr lang="el-GR" sz="2400" b="1" dirty="0">
              <a:latin typeface="Bahnschrift Light SemiCondensed" panose="020B0502040204020203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l-GR" sz="2400" dirty="0">
              <a:latin typeface="Bahnschrift Light SemiCondensed" panose="020B0502040204020203" pitchFamily="34" charset="0"/>
            </a:endParaRPr>
          </a:p>
          <a:p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28856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Δημιουργία ΜΚΔ</a:t>
            </a:r>
            <a:r>
              <a:rPr lang="en-US" sz="4400" dirty="0">
                <a:latin typeface="Bahnschrift SemiCondensed" panose="020B0502040204020203" pitchFamily="34" charset="0"/>
              </a:rPr>
              <a:t> </a:t>
            </a:r>
            <a:r>
              <a:rPr lang="el-GR" sz="4400" dirty="0">
                <a:latin typeface="Bahnschrift SemiCondensed" panose="020B0502040204020203" pitchFamily="34" charset="0"/>
              </a:rPr>
              <a:t>στην πράξη</a:t>
            </a:r>
            <a:br>
              <a:rPr lang="el-GR" sz="4400" dirty="0">
                <a:latin typeface="Bahnschrift SemiCondensed" panose="020B0502040204020203" pitchFamily="34" charset="0"/>
              </a:rPr>
            </a:b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SemiCondensed" panose="020B0502040204020203" pitchFamily="34" charset="0"/>
              </a:rPr>
              <a:t>Επιλογή υπηρεσίας «Κατάσχεση εις χείρας τρίτου» → «Δημιουργία ΜΚΔ»</a:t>
            </a:r>
            <a:endParaRPr lang="en-US" sz="4400" dirty="0">
              <a:latin typeface="Bahnschrift SemiCondensed" panose="020B0502040204020203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0FAD6-DF3E-437F-9D27-1A7787F98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87646-82E5-47BF-BE66-190916AEF70A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BE828-5C2A-464F-8917-BE23BF0E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75577-177E-46D7-AF19-F1F48E8C2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8</a:t>
            </a:fld>
            <a:endParaRPr lang="en-US" dirty="0"/>
          </a:p>
        </p:txBody>
      </p:sp>
      <p:pic>
        <p:nvPicPr>
          <p:cNvPr id="23" name="Content Placeholder 22">
            <a:extLst>
              <a:ext uri="{FF2B5EF4-FFF2-40B4-BE49-F238E27FC236}">
                <a16:creationId xmlns:a16="http://schemas.microsoft.com/office/drawing/2014/main" id="{15538085-4122-4213-BF19-0631BC54CB2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97279" y="1930317"/>
            <a:ext cx="9235757" cy="4323563"/>
          </a:xfr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B360EFC-F4CD-47DA-B867-1ED9C7115436}"/>
              </a:ext>
            </a:extLst>
          </p:cNvPr>
          <p:cNvSpPr txBox="1"/>
          <p:nvPr/>
        </p:nvSpPr>
        <p:spPr>
          <a:xfrm>
            <a:off x="9865518" y="4500880"/>
            <a:ext cx="355442" cy="36933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91C6A0A-A32F-404E-932E-0DAC439388FC}"/>
              </a:ext>
            </a:extLst>
          </p:cNvPr>
          <p:cNvSpPr txBox="1"/>
          <p:nvPr/>
        </p:nvSpPr>
        <p:spPr>
          <a:xfrm>
            <a:off x="1681243" y="3722766"/>
            <a:ext cx="355442" cy="36933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b="1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01550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3"/>
            <a:ext cx="10520435" cy="1549742"/>
          </a:xfrm>
        </p:spPr>
        <p:txBody>
          <a:bodyPr>
            <a:normAutofit/>
          </a:bodyPr>
          <a:lstStyle/>
          <a:p>
            <a:r>
              <a:rPr lang="el-GR" sz="4400" dirty="0">
                <a:latin typeface="Bahnschrift SemiCondensed" panose="020B0502040204020203" pitchFamily="34" charset="0"/>
              </a:rPr>
              <a:t>Δημιουργία ΜΚΔ</a:t>
            </a:r>
            <a:r>
              <a:rPr lang="en-US" sz="4400" dirty="0">
                <a:latin typeface="Bahnschrift SemiCondensed" panose="020B0502040204020203" pitchFamily="34" charset="0"/>
              </a:rPr>
              <a:t> </a:t>
            </a:r>
            <a:r>
              <a:rPr lang="el-GR" sz="4400" dirty="0">
                <a:latin typeface="Bahnschrift SemiCondensed" panose="020B0502040204020203" pitchFamily="34" charset="0"/>
              </a:rPr>
              <a:t>στην πράξη</a:t>
            </a:r>
            <a:br>
              <a:rPr lang="el-GR" sz="4400" dirty="0">
                <a:latin typeface="Bahnschrift SemiCondensed" panose="020B0502040204020203" pitchFamily="34" charset="0"/>
              </a:rPr>
            </a:br>
            <a:r>
              <a:rPr lang="el-G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Bahnschrift SemiCondensed" panose="020B0502040204020203" pitchFamily="34" charset="0"/>
              </a:rPr>
              <a:t>Συμπλήρωση στοιχείων</a:t>
            </a:r>
            <a:endParaRPr lang="en-US" sz="4400" dirty="0">
              <a:latin typeface="Bahnschrift SemiCondensed" panose="020B0502040204020203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0FAD6-DF3E-437F-9D27-1A7787F98F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703586" cy="390038"/>
          </a:xfrm>
        </p:spPr>
        <p:txBody>
          <a:bodyPr/>
          <a:lstStyle/>
          <a:p>
            <a:fld id="{84D87646-82E5-47BF-BE66-190916AEF70A}" type="datetime1">
              <a:rPr lang="el-GR" smtClean="0"/>
              <a:t>18/8/2026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BE828-5C2A-464F-8917-BE23BF0E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8" y="6446838"/>
            <a:ext cx="7131461" cy="390038"/>
          </a:xfrm>
        </p:spPr>
        <p:txBody>
          <a:bodyPr/>
          <a:lstStyle/>
          <a:p>
            <a:r>
              <a:rPr lang="el-GR"/>
              <a:t>ΟΜΟΣΠΟΝΔΙΑ ΔΙΚΑΣΤΙΚΩΝ ΕΠΙΜΕΛΗΤΩΝ ΕΛΛΑΔΑΣ | ΚΑΤΑΣΧΕΣΗ ΕΙΣ ΧΕΙΡΑΣ ΤΡΙΤΟΥ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75577-177E-46D7-AF19-F1F48E8C2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3582" y="6446838"/>
            <a:ext cx="815840" cy="390038"/>
          </a:xfrm>
        </p:spPr>
        <p:txBody>
          <a:bodyPr/>
          <a:lstStyle/>
          <a:p>
            <a:fld id="{3A98EE3D-8CD1-4C3F-BD1C-C98C9596463C}" type="slidenum">
              <a:rPr lang="en-US" smtClean="0"/>
              <a:t>9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4453C81-E6B2-44CB-A244-2F710A1D4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78" y="2503644"/>
            <a:ext cx="10109202" cy="320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84654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2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F3CD65D-61A5-43C9-A837-6EC73C7DA8A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{61EFF05F-87AE-48F7-ABC7-8E413161F50B}TF235124e3-e6db-4c6d-93c8-733f2fadbc609fb6f57c_win32-b1e91d96f19e</Template>
  <TotalTime>13550</TotalTime>
  <Words>1477</Words>
  <Application>Microsoft Office PowerPoint</Application>
  <PresentationFormat>Widescreen</PresentationFormat>
  <Paragraphs>247</Paragraphs>
  <Slides>28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Arial</vt:lpstr>
      <vt:lpstr>Bahnschrift Light Condensed</vt:lpstr>
      <vt:lpstr>Bahnschrift Light SemiCondensed</vt:lpstr>
      <vt:lpstr>Bahnschrift SemiCondensed</vt:lpstr>
      <vt:lpstr>Bahnschrift SemiLight Condensed</vt:lpstr>
      <vt:lpstr>Calibri</vt:lpstr>
      <vt:lpstr>Georgia Pro Cond Light</vt:lpstr>
      <vt:lpstr>Speak Pro</vt:lpstr>
      <vt:lpstr>Wingdings</vt:lpstr>
      <vt:lpstr>RetrospectVTI</vt:lpstr>
      <vt:lpstr>Κατάσχεση εις χείρας τρίτου </vt:lpstr>
      <vt:lpstr>Κατάσχεση εις χείρας τρίτου</vt:lpstr>
      <vt:lpstr>Εντολή προς εκτέλεση</vt:lpstr>
      <vt:lpstr>Διενέργεια Κατάσχεσης</vt:lpstr>
      <vt:lpstr>Επίδοση κατασχετήριας έκθεσης ακριβές αντίγραφο</vt:lpstr>
      <vt:lpstr>Υποχρεωτικά στοιχεία έκθεσης</vt:lpstr>
      <vt:lpstr>Δημιουργία ΜΚΔ portal.odee.gr</vt:lpstr>
      <vt:lpstr>Δημιουργία ΜΚΔ στην πράξη Επιλογή υπηρεσίας «Κατάσχεση εις χείρας τρίτου» → «Δημιουργία ΜΚΔ»</vt:lpstr>
      <vt:lpstr>Δημιουργία ΜΚΔ στην πράξη Συμπλήρωση στοιχείων</vt:lpstr>
      <vt:lpstr>Δημιουργία ΜΚΔ στην πράξη Αυτόματη δημιουργία ΜΚΔ</vt:lpstr>
      <vt:lpstr>Δήλωση Τρίτου</vt:lpstr>
      <vt:lpstr>Τρόποι Υποβολής Δήλωσης Τρίτου</vt:lpstr>
      <vt:lpstr>Κοινές Διαδικασίες Υποβολής Δήλωσης</vt:lpstr>
      <vt:lpstr>Πρόσβαση στις Δηλώσεις μόνο για θέαση</vt:lpstr>
      <vt:lpstr>Εκτελεστός Τίτλος</vt:lpstr>
      <vt:lpstr>Χορήγηση αντιγράφων</vt:lpstr>
      <vt:lpstr>Τήρηση ηλεκτρονικού αρχείου</vt:lpstr>
      <vt:lpstr>Τήρηση ηλεκτρονικού αρχείου στην πράξη Επιλογή υπηρεσίας «Κατάσχεση εις χείρας τρίτου» → «Εποπτεία δηλώσεων»</vt:lpstr>
      <vt:lpstr>Τήρηση ηλεκτρονικού αρχείου στην πράξη Επιλογή υπηρεσίας «Κατάσχεση εις χείρας τρίτου» → «Εποπτεία δηλώσεων»</vt:lpstr>
      <vt:lpstr>Δήλωση Τρίτου στην πράξη Επιλογή ιδιότητας και υπηρεσίας</vt:lpstr>
      <vt:lpstr>Δήλωση Τρίτου  Πληρεξούσιος δικηγόρος - 1</vt:lpstr>
      <vt:lpstr>Δήλωση Τρίτου  Πληρεξούσιος δικηγόρος - 2</vt:lpstr>
      <vt:lpstr>Δήλωση Τρίτου  Πληρεξούσιος δικηγόρος - 3</vt:lpstr>
      <vt:lpstr>Δήλωση Τρίτου  Συμβολαιογράφος - 1</vt:lpstr>
      <vt:lpstr>Δήλωση Τρίτου  Συμβολαιογράφος - 2</vt:lpstr>
      <vt:lpstr>Δήλωση Τρίτου  Δημόσιος Φορέας / ΟΤΑ / ΝΠΔΔ</vt:lpstr>
      <vt:lpstr>Αναζήτηση και Θέαση Δηλώσεων από εξουσιοδοτημένο/πληρεξούσιο δικηγόρο οφειλέτη/κατασχόντος</vt:lpstr>
      <vt:lpstr>Ευχαριστούμε για την προσοχή σας.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Κατάθεση δήλωσης τρίτου</dc:title>
  <dc:creator>Polyxeni Malasioti</dc:creator>
  <cp:lastModifiedBy>Polyxeni Malasioti</cp:lastModifiedBy>
  <cp:revision>1022</cp:revision>
  <dcterms:created xsi:type="dcterms:W3CDTF">2025-08-28T07:01:10Z</dcterms:created>
  <dcterms:modified xsi:type="dcterms:W3CDTF">2026-08-18T13:48:28Z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